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65" r:id="rId5"/>
    <p:sldId id="266" r:id="rId6"/>
    <p:sldId id="267" r:id="rId7"/>
    <p:sldId id="268" r:id="rId8"/>
    <p:sldId id="269" r:id="rId9"/>
    <p:sldId id="270" r:id="rId10"/>
    <p:sldId id="271" r:id="rId11"/>
    <p:sldId id="257" r:id="rId12"/>
    <p:sldId id="272" r:id="rId13"/>
    <p:sldId id="273" r:id="rId14"/>
    <p:sldId id="274" r:id="rId15"/>
    <p:sldId id="258"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9" d="100"/>
          <a:sy n="69"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11.jpg>
</file>

<file path=ppt/media/image12.png>
</file>

<file path=ppt/media/image13.jpg>
</file>

<file path=ppt/media/image14.jpg>
</file>

<file path=ppt/media/image15.png>
</file>

<file path=ppt/media/image16.jpg>
</file>

<file path=ppt/media/image17.jpg>
</file>

<file path=ppt/media/image2.png>
</file>

<file path=ppt/media/image3.jpg>
</file>

<file path=ppt/media/image4.jpeg>
</file>

<file path=ppt/media/image5.jpg>
</file>

<file path=ppt/media/image6.jpg>
</file>

<file path=ppt/media/image7.pn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30D6300-5789-A4D9-B2B9-3FEA39A826C5}"/>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7E578F94-793E-A505-A592-12D5D70810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0EEF9A20-96FE-6947-A5F9-4B03EE14EC0D}"/>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B0C38029-DEE1-054B-CED6-6E969E74FBB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3572B47-6C05-79B9-D1FD-105FAF83C81A}"/>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25444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D3F95F-DA7A-ACCA-A525-01A23521C62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7C5CF73B-A653-C399-E48E-0EA34C7223A3}"/>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8C9C8084-BA95-F24E-4CE9-8ECFB14213FF}"/>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E76BFBA5-7480-12AF-F149-BC7E3A9F1FF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A9E56EF-ED7C-8F4F-9C80-47BD62C7B22D}"/>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242436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FDEC644-08A7-F41E-8803-B76FB98DEFC3}"/>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6DC5ADAC-C08F-86AC-3337-76C32091C3A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048CF11-8755-4ACE-E088-EF68F0BE7C7D}"/>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F63406A7-F04C-9BCE-63AC-649C853B36C7}"/>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53FF30E-B794-F08F-8D31-63146AE8D925}"/>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225836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7801B8-8C20-E91D-05B8-735D5B252685}"/>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3FDDB74A-AB48-2A40-717D-0D2FC11E0C27}"/>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AC93FCFB-C004-BCB0-F602-74CB98ADB8E4}"/>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F102DC18-43F9-CAFF-E92B-C5D987D44BB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3D6BF50-AD23-F5D4-A6AE-85B340634EFE}"/>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48117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4DD0363-8EF3-8991-D109-C999D68A0F64}"/>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0B2D6C7-4714-9C36-E523-93E9582CF88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2529E53-11A5-4D10-329F-F215C411C5A9}"/>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2CD56438-D4CF-0B0B-A5E6-E6137BA0B7E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95F21E8-A716-4CB8-E613-8055F1D883D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17210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86F769-2CA5-19D3-BBDF-6589D62C2E0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7A2A6F20-FDD8-E3D8-E0B8-48859B230DA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63E4516C-A1C1-203D-7D59-3F02CD70569F}"/>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FD26348C-1F07-E636-76F1-421E8C17F737}"/>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6" name="Marcador de pie de página 5">
            <a:extLst>
              <a:ext uri="{FF2B5EF4-FFF2-40B4-BE49-F238E27FC236}">
                <a16:creationId xmlns:a16="http://schemas.microsoft.com/office/drawing/2014/main" id="{C38D8B0B-87EA-242F-A54D-1DED2780B298}"/>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9DA299EC-9403-EFE9-E242-6E383860A6A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295210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7EDBA4-823B-ACFB-0E72-79BF188ED656}"/>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5BF752D9-1E96-4041-B1EB-A4E5AD8B41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6F07C38C-DE38-E8FD-24CB-65FBAE45F116}"/>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667D8B43-1B9A-F8AF-062F-BABF9EACB1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B0AC82D9-FD43-4F70-ABBC-977491DFCDC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7471518D-D2FE-BB2F-8283-0E6D5C757208}"/>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8" name="Marcador de pie de página 7">
            <a:extLst>
              <a:ext uri="{FF2B5EF4-FFF2-40B4-BE49-F238E27FC236}">
                <a16:creationId xmlns:a16="http://schemas.microsoft.com/office/drawing/2014/main" id="{2085B3BB-C693-0077-657C-65795B849D17}"/>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E8FA744D-29F5-8C42-EF42-7D46477DDBD3}"/>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07716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BF2991-36DA-654D-80D4-7284341CFAB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C07A3243-837F-3BAE-F010-AA9C2EEADCE4}"/>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4" name="Marcador de pie de página 3">
            <a:extLst>
              <a:ext uri="{FF2B5EF4-FFF2-40B4-BE49-F238E27FC236}">
                <a16:creationId xmlns:a16="http://schemas.microsoft.com/office/drawing/2014/main" id="{DC21BFB0-E1D3-6633-BDD1-0B98001B50B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81391C2E-C2AF-6823-01CC-42B10D3802C1}"/>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3379425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CDD5D8E-A9EB-5FAE-64E9-1AB177E59A5D}"/>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3" name="Marcador de pie de página 2">
            <a:extLst>
              <a:ext uri="{FF2B5EF4-FFF2-40B4-BE49-F238E27FC236}">
                <a16:creationId xmlns:a16="http://schemas.microsoft.com/office/drawing/2014/main" id="{FCCFDBC7-18AE-2236-7E6E-E5DB9BE19091}"/>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4C36EA34-FAFC-CD7F-EC7A-9297EE26010C}"/>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15983031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FB8107-2196-0830-C6FA-644471E84A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AD59402-FA41-B499-241E-EAF443C88F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8FAF2ECD-3F88-31EC-EE99-163162B49D0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F1705EC-806B-B8BD-F159-3DE106DF9606}"/>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6" name="Marcador de pie de página 5">
            <a:extLst>
              <a:ext uri="{FF2B5EF4-FFF2-40B4-BE49-F238E27FC236}">
                <a16:creationId xmlns:a16="http://schemas.microsoft.com/office/drawing/2014/main" id="{2A52CA95-4A3E-5A60-B2A1-0DD9BF31A79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AAC058C-A31F-28B2-2441-94AB87FE1E32}"/>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4154786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54CE437-9D4E-4EF9-9C05-C83658D3FFF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396F21C0-3541-137A-EDEF-81399FEB1D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1736DAA5-89A0-4AEA-B652-364D2E9D3A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CF41921-E025-F986-9D33-3CA9968E260B}"/>
              </a:ext>
            </a:extLst>
          </p:cNvPr>
          <p:cNvSpPr>
            <a:spLocks noGrp="1"/>
          </p:cNvSpPr>
          <p:nvPr>
            <p:ph type="dt" sz="half" idx="10"/>
          </p:nvPr>
        </p:nvSpPr>
        <p:spPr/>
        <p:txBody>
          <a:bodyPr/>
          <a:lstStyle/>
          <a:p>
            <a:fld id="{632BEFA2-CF23-439A-BE2E-32FF76F9D52A}" type="datetimeFigureOut">
              <a:rPr lang="es-CO" smtClean="0"/>
              <a:t>5/05/2024</a:t>
            </a:fld>
            <a:endParaRPr lang="es-CO"/>
          </a:p>
        </p:txBody>
      </p:sp>
      <p:sp>
        <p:nvSpPr>
          <p:cNvPr id="6" name="Marcador de pie de página 5">
            <a:extLst>
              <a:ext uri="{FF2B5EF4-FFF2-40B4-BE49-F238E27FC236}">
                <a16:creationId xmlns:a16="http://schemas.microsoft.com/office/drawing/2014/main" id="{BF82772C-0073-529B-AA00-894F9B3BE72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E97058E6-DF32-1EAD-0657-14F50E1520DA}"/>
              </a:ext>
            </a:extLst>
          </p:cNvPr>
          <p:cNvSpPr>
            <a:spLocks noGrp="1"/>
          </p:cNvSpPr>
          <p:nvPr>
            <p:ph type="sldNum" sz="quarter" idx="12"/>
          </p:nvPr>
        </p:nvSpPr>
        <p:spPr/>
        <p:txBody>
          <a:bodyPr/>
          <a:lstStyle/>
          <a:p>
            <a:fld id="{D023DE75-06D0-4132-8516-3D8381712F86}" type="slidenum">
              <a:rPr lang="es-CO" smtClean="0"/>
              <a:t>‹Nº›</a:t>
            </a:fld>
            <a:endParaRPr lang="es-CO"/>
          </a:p>
        </p:txBody>
      </p:sp>
    </p:spTree>
    <p:extLst>
      <p:ext uri="{BB962C8B-B14F-4D97-AF65-F5344CB8AC3E}">
        <p14:creationId xmlns:p14="http://schemas.microsoft.com/office/powerpoint/2010/main" val="4070372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9000" b="-9000"/>
          </a:stretch>
        </a:blipFill>
        <a:effectLst/>
      </p:bgPr>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92D77A05-5B7A-CCF4-4982-9AA757456A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8B537F8C-A4AB-5F46-E74D-8AD160718B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6855CDB-42CB-1822-740C-6AF599C597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2BEFA2-CF23-439A-BE2E-32FF76F9D52A}" type="datetimeFigureOut">
              <a:rPr lang="es-CO" smtClean="0"/>
              <a:t>5/05/2024</a:t>
            </a:fld>
            <a:endParaRPr lang="es-CO"/>
          </a:p>
        </p:txBody>
      </p:sp>
      <p:sp>
        <p:nvSpPr>
          <p:cNvPr id="5" name="Marcador de pie de página 4">
            <a:extLst>
              <a:ext uri="{FF2B5EF4-FFF2-40B4-BE49-F238E27FC236}">
                <a16:creationId xmlns:a16="http://schemas.microsoft.com/office/drawing/2014/main" id="{22C95326-9D1F-0010-1AAB-E871E1BB7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780B72C0-5F3E-C5D0-D8F5-26A1BE673D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23DE75-06D0-4132-8516-3D8381712F86}" type="slidenum">
              <a:rPr lang="es-CO" smtClean="0"/>
              <a:t>‹Nº›</a:t>
            </a:fld>
            <a:endParaRPr lang="es-CO"/>
          </a:p>
        </p:txBody>
      </p:sp>
    </p:spTree>
    <p:extLst>
      <p:ext uri="{BB962C8B-B14F-4D97-AF65-F5344CB8AC3E}">
        <p14:creationId xmlns:p14="http://schemas.microsoft.com/office/powerpoint/2010/main" val="26279224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8.xml"/><Relationship Id="rId6" Type="http://schemas.openxmlformats.org/officeDocument/2006/relationships/image" Target="../media/image2.png"/><Relationship Id="rId5" Type="http://schemas.openxmlformats.org/officeDocument/2006/relationships/image" Target="../media/image13.jpg"/><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image" Target="../media/image16.jpg"/><Relationship Id="rId4"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image" Target="../media/image17.jpg"/><Relationship Id="rId4"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3.jpg"/><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audio" Target="../media/media3.m4a"/><Relationship Id="rId7" Type="http://schemas.openxmlformats.org/officeDocument/2006/relationships/audio" Target="../media/media5.m4a"/><Relationship Id="rId2" Type="http://schemas.microsoft.com/office/2007/relationships/media" Target="../media/media3.m4a"/><Relationship Id="rId1" Type="http://schemas.openxmlformats.org/officeDocument/2006/relationships/tags" Target="../tags/tag3.xml"/><Relationship Id="rId6" Type="http://schemas.microsoft.com/office/2007/relationships/media" Target="../media/media5.m4a"/><Relationship Id="rId11" Type="http://schemas.openxmlformats.org/officeDocument/2006/relationships/image" Target="../media/image2.png"/><Relationship Id="rId5" Type="http://schemas.openxmlformats.org/officeDocument/2006/relationships/audio" Target="../media/media4.m4a"/><Relationship Id="rId10" Type="http://schemas.openxmlformats.org/officeDocument/2006/relationships/image" Target="../media/image5.jpg"/><Relationship Id="rId4" Type="http://schemas.microsoft.com/office/2007/relationships/media" Target="../media/media4.m4a"/><Relationship Id="rId9"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image" Target="../media/image8.jpg"/><Relationship Id="rId4"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image" Target="../media/image9.jpg"/><Relationship Id="rId4"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image" Target="../media/image10.jpg"/><Relationship Id="rId4"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image" Target="../media/image11.jpg"/><Relationship Id="rId4"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id="{3A8926C9-13E8-D6C0-ED55-542AD455743F}"/>
              </a:ext>
            </a:extLst>
          </p:cNvPr>
          <p:cNvSpPr>
            <a:spLocks noGrp="1"/>
          </p:cNvSpPr>
          <p:nvPr>
            <p:ph type="subTitle" idx="1"/>
          </p:nvPr>
        </p:nvSpPr>
        <p:spPr>
          <a:xfrm>
            <a:off x="236376" y="1937794"/>
            <a:ext cx="3961551" cy="2260131"/>
          </a:xfrm>
        </p:spPr>
        <p:txBody>
          <a:bodyPr>
            <a:noAutofit/>
          </a:bodyPr>
          <a:lstStyle/>
          <a:p>
            <a:r>
              <a:rPr lang="es-MX" dirty="0">
                <a:solidFill>
                  <a:schemeClr val="bg1"/>
                </a:solidFill>
              </a:rPr>
              <a:t>Autor: Rodney Zapata </a:t>
            </a:r>
          </a:p>
          <a:p>
            <a:r>
              <a:rPr lang="es-MX" dirty="0">
                <a:solidFill>
                  <a:schemeClr val="bg1"/>
                </a:solidFill>
              </a:rPr>
              <a:t>Instructora: María Isabel Alegría</a:t>
            </a:r>
          </a:p>
          <a:p>
            <a:r>
              <a:rPr lang="es-MX" dirty="0">
                <a:solidFill>
                  <a:schemeClr val="bg1"/>
                </a:solidFill>
              </a:rPr>
              <a:t>Ficha: 2675810</a:t>
            </a:r>
          </a:p>
          <a:p>
            <a:r>
              <a:rPr lang="es-MX" dirty="0">
                <a:solidFill>
                  <a:schemeClr val="bg1"/>
                </a:solidFill>
              </a:rPr>
              <a:t>Análisis  y desarrollo de software</a:t>
            </a:r>
            <a:endParaRPr lang="es-CO" dirty="0">
              <a:solidFill>
                <a:schemeClr val="bg1"/>
              </a:solidFill>
            </a:endParaRPr>
          </a:p>
        </p:txBody>
      </p:sp>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70" y="574253"/>
            <a:ext cx="9144000"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y SST</a:t>
            </a:r>
          </a:p>
        </p:txBody>
      </p:sp>
      <p:pic>
        <p:nvPicPr>
          <p:cNvPr id="2" name="Voz 007">
            <a:hlinkClick r:id="" action="ppaction://media"/>
            <a:extLst>
              <a:ext uri="{FF2B5EF4-FFF2-40B4-BE49-F238E27FC236}">
                <a16:creationId xmlns:a16="http://schemas.microsoft.com/office/drawing/2014/main" id="{6A44B6C0-4BA0-8C0C-BBDD-50E3C17EDD5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9462655" y="2819400"/>
            <a:ext cx="609600" cy="609600"/>
          </a:xfrm>
          <a:prstGeom prst="rect">
            <a:avLst/>
          </a:prstGeom>
        </p:spPr>
      </p:pic>
    </p:spTree>
    <p:custDataLst>
      <p:tags r:id="rId1"/>
    </p:custDataLst>
    <p:extLst>
      <p:ext uri="{BB962C8B-B14F-4D97-AF65-F5344CB8AC3E}">
        <p14:creationId xmlns:p14="http://schemas.microsoft.com/office/powerpoint/2010/main" val="247116811"/>
      </p:ext>
    </p:extLst>
  </p:cSld>
  <p:clrMapOvr>
    <a:masterClrMapping/>
  </p:clrMapOvr>
  <mc:AlternateContent xmlns:mc="http://schemas.openxmlformats.org/markup-compatibility/2006">
    <mc:Choice xmlns:p14="http://schemas.microsoft.com/office/powerpoint/2010/main" Requires="p14">
      <p:transition spd="slow" p14:dur="2000" advTm="24780"/>
    </mc:Choice>
    <mc:Fallback>
      <p:transition spd="slow" advTm="2478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3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5186" objId="2"/>
        <p14:stopEvt time="23676"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69" y="393896"/>
            <a:ext cx="10137521" cy="51130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ítulo 1">
            <a:extLst>
              <a:ext uri="{FF2B5EF4-FFF2-40B4-BE49-F238E27FC236}">
                <a16:creationId xmlns:a16="http://schemas.microsoft.com/office/drawing/2014/main" id="{6591B54D-3715-E827-AB4D-F4F91CDC1E2C}"/>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2, Formación y Capacitación</a:t>
            </a:r>
          </a:p>
        </p:txBody>
      </p:sp>
      <p:sp>
        <p:nvSpPr>
          <p:cNvPr id="10" name="CuadroTexto 9">
            <a:extLst>
              <a:ext uri="{FF2B5EF4-FFF2-40B4-BE49-F238E27FC236}">
                <a16:creationId xmlns:a16="http://schemas.microsoft.com/office/drawing/2014/main" id="{C3FECC3F-68BD-A828-7322-B405A95EDB03}"/>
              </a:ext>
            </a:extLst>
          </p:cNvPr>
          <p:cNvSpPr txBox="1"/>
          <p:nvPr/>
        </p:nvSpPr>
        <p:spPr>
          <a:xfrm>
            <a:off x="6096000" y="1235927"/>
            <a:ext cx="5952931" cy="3416320"/>
          </a:xfrm>
          <a:prstGeom prst="rect">
            <a:avLst/>
          </a:prstGeom>
          <a:noFill/>
        </p:spPr>
        <p:txBody>
          <a:bodyPr wrap="square" rtlCol="0">
            <a:spAutoFit/>
          </a:bodyPr>
          <a:lstStyle/>
          <a:p>
            <a:r>
              <a:rPr lang="es-419" dirty="0"/>
              <a:t>Realiza una evaluación exhaustiva de las necesidades de formación en SST en tu organización. Identifica las áreas donde los empleados pueden carecer de conocimientos o habilidades relacionadas con la seguridad en el trabajo.</a:t>
            </a:r>
          </a:p>
          <a:p>
            <a:endParaRPr lang="es-419" dirty="0"/>
          </a:p>
          <a:p>
            <a:r>
              <a:rPr lang="es-419" dirty="0"/>
              <a:t>Desarrolla programas de formación específicos que aborden las necesidades identificadas. Estos programas deben ser adaptados a los roles y responsabilidades específicos de los empleados y centrarse en los riesgos y procedimientos relevantes para su trabajo.</a:t>
            </a:r>
          </a:p>
          <a:p>
            <a:endParaRPr lang="es-419" dirty="0"/>
          </a:p>
          <a:p>
            <a:endParaRPr lang="es-419" dirty="0"/>
          </a:p>
        </p:txBody>
      </p:sp>
      <p:sp>
        <p:nvSpPr>
          <p:cNvPr id="11" name="CuadroTexto 10">
            <a:extLst>
              <a:ext uri="{FF2B5EF4-FFF2-40B4-BE49-F238E27FC236}">
                <a16:creationId xmlns:a16="http://schemas.microsoft.com/office/drawing/2014/main" id="{800B1C72-E6D0-3421-6028-EA928D1A610E}"/>
              </a:ext>
            </a:extLst>
          </p:cNvPr>
          <p:cNvSpPr txBox="1"/>
          <p:nvPr/>
        </p:nvSpPr>
        <p:spPr>
          <a:xfrm>
            <a:off x="6095999" y="4579557"/>
            <a:ext cx="5812329" cy="1477328"/>
          </a:xfrm>
          <a:prstGeom prst="rect">
            <a:avLst/>
          </a:prstGeom>
          <a:noFill/>
        </p:spPr>
        <p:txBody>
          <a:bodyPr wrap="square" rtlCol="0">
            <a:spAutoFit/>
          </a:bodyPr>
          <a:lstStyle/>
          <a:p>
            <a:r>
              <a:rPr lang="es-419" dirty="0">
                <a:solidFill>
                  <a:schemeClr val="bg1"/>
                </a:solidFill>
              </a:rPr>
              <a:t>Realiza evaluaciones periódicas para medir la efectividad de la formación en SST y recopilar retroalimentación de los empleados. Utiliza esta información para realizar ajustes y mejoras continuas en los programas de formación.</a:t>
            </a:r>
          </a:p>
          <a:p>
            <a:endParaRPr lang="es-419" dirty="0">
              <a:solidFill>
                <a:schemeClr val="bg1"/>
              </a:solidFill>
            </a:endParaRPr>
          </a:p>
        </p:txBody>
      </p:sp>
      <p:pic>
        <p:nvPicPr>
          <p:cNvPr id="4" name="Imagen 3">
            <a:extLst>
              <a:ext uri="{FF2B5EF4-FFF2-40B4-BE49-F238E27FC236}">
                <a16:creationId xmlns:a16="http://schemas.microsoft.com/office/drawing/2014/main" id="{F5AB6786-8217-A0E4-9C37-6E3C081133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5172" y="2304684"/>
            <a:ext cx="4634699" cy="2888527"/>
          </a:xfrm>
          <a:prstGeom prst="rect">
            <a:avLst/>
          </a:prstGeom>
        </p:spPr>
      </p:pic>
      <p:pic>
        <p:nvPicPr>
          <p:cNvPr id="2" name="Voz 018">
            <a:hlinkClick r:id="" action="ppaction://media"/>
            <a:extLst>
              <a:ext uri="{FF2B5EF4-FFF2-40B4-BE49-F238E27FC236}">
                <a16:creationId xmlns:a16="http://schemas.microsoft.com/office/drawing/2014/main" id="{B4A617FA-76A5-B058-0652-F2F95281844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3103414" y="5368641"/>
            <a:ext cx="609600" cy="609600"/>
          </a:xfrm>
          <a:prstGeom prst="rect">
            <a:avLst/>
          </a:prstGeom>
        </p:spPr>
      </p:pic>
    </p:spTree>
    <p:custDataLst>
      <p:tags r:id="rId1"/>
    </p:custDataLst>
    <p:extLst>
      <p:ext uri="{BB962C8B-B14F-4D97-AF65-F5344CB8AC3E}">
        <p14:creationId xmlns:p14="http://schemas.microsoft.com/office/powerpoint/2010/main" val="3304823074"/>
      </p:ext>
    </p:extLst>
  </p:cSld>
  <p:clrMapOvr>
    <a:masterClrMapping/>
  </p:clrMapOvr>
  <mc:AlternateContent xmlns:mc="http://schemas.openxmlformats.org/markup-compatibility/2006">
    <mc:Choice xmlns:p14="http://schemas.microsoft.com/office/powerpoint/2010/main" Requires="p14">
      <p:transition spd="slow" p14:dur="2000" advTm="69101"/>
    </mc:Choice>
    <mc:Fallback>
      <p:transition spd="slow" advTm="691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1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987" objId="2"/>
        <p14:stopEvt time="69101" objId="2"/>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42599" y="770197"/>
            <a:ext cx="6269041" cy="508518"/>
          </a:xfrm>
        </p:spPr>
        <p:txBody>
          <a:bodyPr>
            <a:normAutofit/>
          </a:bodyPr>
          <a:lstStyle/>
          <a:p>
            <a:pPr algn="l"/>
            <a:r>
              <a:rPr lang="es-CO" sz="2400" dirty="0">
                <a:solidFill>
                  <a:schemeClr val="bg1"/>
                </a:solidFill>
              </a:rPr>
              <a:t>3. Evaluación de riesgos</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278715"/>
            <a:ext cx="9041364" cy="1623105"/>
          </a:xfrm>
        </p:spPr>
        <p:txBody>
          <a:bodyPr>
            <a:normAutofit/>
          </a:bodyPr>
          <a:lstStyle/>
          <a:p>
            <a:pPr algn="l"/>
            <a:r>
              <a:rPr lang="es-ES" sz="2000" b="0" i="0" dirty="0">
                <a:solidFill>
                  <a:schemeClr val="bg1"/>
                </a:solidFill>
                <a:effectLst/>
                <a:latin typeface="Söhne"/>
              </a:rPr>
              <a:t>La evaluación de riesgo en </a:t>
            </a:r>
            <a:r>
              <a:rPr lang="es-ES" sz="2000" b="0" i="0" dirty="0" err="1">
                <a:solidFill>
                  <a:schemeClr val="bg1"/>
                </a:solidFill>
                <a:effectLst/>
                <a:latin typeface="Söhne"/>
              </a:rPr>
              <a:t>SSTl</a:t>
            </a:r>
            <a:r>
              <a:rPr lang="es-ES" sz="2000" b="0" i="0" dirty="0">
                <a:solidFill>
                  <a:schemeClr val="bg1"/>
                </a:solidFill>
                <a:effectLst/>
                <a:latin typeface="Söhne"/>
              </a:rPr>
              <a:t> es un proceso sistemático que se utiliza para identificar, evaluar y comprender los posibles impactos que ciertas actividades, sustancias o proyectos pueden tener sobre los trabajadores. </a:t>
            </a:r>
          </a:p>
          <a:p>
            <a:pPr algn="l"/>
            <a:r>
              <a:rPr lang="es-ES" sz="2000" b="0" i="0" dirty="0">
                <a:solidFill>
                  <a:schemeClr val="bg1"/>
                </a:solidFill>
                <a:effectLst/>
                <a:latin typeface="Söhne"/>
              </a:rPr>
              <a:t>Este proceso es fundamental para tomar decisiones informadas sobre cómo gestionar y mitigar los riesgos </a:t>
            </a:r>
            <a:r>
              <a:rPr lang="es-ES" sz="2000" dirty="0">
                <a:solidFill>
                  <a:schemeClr val="bg1"/>
                </a:solidFill>
                <a:latin typeface="Söhne"/>
              </a:rPr>
              <a:t>en el sitio de trabajo</a:t>
            </a:r>
            <a:r>
              <a:rPr lang="es-ES" sz="2000" b="0" i="0" dirty="0">
                <a:solidFill>
                  <a:schemeClr val="bg1"/>
                </a:solidFill>
                <a:effectLst/>
                <a:latin typeface="Söhne"/>
              </a:rPr>
              <a:t>.</a:t>
            </a:r>
          </a:p>
          <a:p>
            <a:pPr algn="l"/>
            <a:endParaRPr lang="es-CO" sz="2000" dirty="0"/>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301688" y="4622182"/>
            <a:ext cx="9041364" cy="1623105"/>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ES" sz="1900" dirty="0">
                <a:solidFill>
                  <a:schemeClr val="bg1"/>
                </a:solidFill>
                <a:latin typeface="Söhne"/>
              </a:rPr>
              <a:t>Para la evaluación de riesgos hay que tener en cuenta:</a:t>
            </a:r>
          </a:p>
          <a:p>
            <a:pPr marL="342900" indent="-342900" algn="l">
              <a:buFont typeface="Arial" panose="020B0604020202020204" pitchFamily="34" charset="0"/>
              <a:buChar char="•"/>
            </a:pPr>
            <a:r>
              <a:rPr lang="es-ES" sz="1900" dirty="0">
                <a:solidFill>
                  <a:schemeClr val="bg1"/>
                </a:solidFill>
                <a:latin typeface="Söhne"/>
              </a:rPr>
              <a:t>Realizar evaluaciones periódicas de riesgos  laborales.</a:t>
            </a:r>
          </a:p>
          <a:p>
            <a:pPr marL="342900" indent="-342900" algn="l">
              <a:buFont typeface="Arial" panose="020B0604020202020204" pitchFamily="34" charset="0"/>
              <a:buChar char="•"/>
            </a:pPr>
            <a:r>
              <a:rPr lang="es-ES" sz="1900" dirty="0">
                <a:solidFill>
                  <a:schemeClr val="bg1"/>
                </a:solidFill>
                <a:latin typeface="Söhne"/>
              </a:rPr>
              <a:t>Identificar y priorizar los riesgos más significativos.</a:t>
            </a:r>
          </a:p>
          <a:p>
            <a:pPr marL="342900" indent="-342900" algn="l">
              <a:buFont typeface="Arial" panose="020B0604020202020204" pitchFamily="34" charset="0"/>
              <a:buChar char="•"/>
            </a:pPr>
            <a:r>
              <a:rPr lang="es-ES" sz="1900" dirty="0">
                <a:solidFill>
                  <a:schemeClr val="bg1"/>
                </a:solidFill>
                <a:latin typeface="Söhne"/>
              </a:rPr>
              <a:t>Utilizar herramientas como análisis de riesgos, listas de verificación y mapas de riesgos.</a:t>
            </a:r>
          </a:p>
          <a:p>
            <a:pPr algn="l"/>
            <a:endParaRPr lang="es-ES" sz="1900" dirty="0">
              <a:solidFill>
                <a:schemeClr val="bg1"/>
              </a:solidFill>
              <a:latin typeface="Söhne"/>
            </a:endParaRPr>
          </a:p>
          <a:p>
            <a:pPr algn="l"/>
            <a:endParaRPr lang="es-ES" sz="1900" dirty="0">
              <a:solidFill>
                <a:schemeClr val="bg1"/>
              </a:solidFill>
              <a:latin typeface="Söhne"/>
            </a:endParaRPr>
          </a:p>
          <a:p>
            <a:pPr algn="l"/>
            <a:endParaRPr lang="es-CO" sz="2000" dirty="0">
              <a:solidFill>
                <a:schemeClr val="bg1"/>
              </a:solidFill>
            </a:endParaRPr>
          </a:p>
        </p:txBody>
      </p:sp>
      <p:pic>
        <p:nvPicPr>
          <p:cNvPr id="6" name="Imagen 5">
            <a:extLst>
              <a:ext uri="{FF2B5EF4-FFF2-40B4-BE49-F238E27FC236}">
                <a16:creationId xmlns:a16="http://schemas.microsoft.com/office/drawing/2014/main" id="{1889589C-C159-7EAB-4AB7-32F3180801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33211" y="2789853"/>
            <a:ext cx="5158789" cy="2901819"/>
          </a:xfrm>
          <a:prstGeom prst="rect">
            <a:avLst/>
          </a:prstGeom>
        </p:spPr>
      </p:pic>
      <p:sp>
        <p:nvSpPr>
          <p:cNvPr id="5" name="Título 4">
            <a:extLst>
              <a:ext uri="{FF2B5EF4-FFF2-40B4-BE49-F238E27FC236}">
                <a16:creationId xmlns:a16="http://schemas.microsoft.com/office/drawing/2014/main" id="{0A408B5B-175E-39D0-830B-816AFBB2FECF}"/>
              </a:ext>
            </a:extLst>
          </p:cNvPr>
          <p:cNvSpPr txBox="1">
            <a:spLocks/>
          </p:cNvSpPr>
          <p:nvPr/>
        </p:nvSpPr>
        <p:spPr>
          <a:xfrm>
            <a:off x="143069" y="227636"/>
            <a:ext cx="10137521" cy="51130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7000"/>
              </a:lnSpc>
              <a:spcAft>
                <a:spcPts val="800"/>
              </a:spcAft>
            </a:pPr>
            <a:r>
              <a:rPr lang="es-CO"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7" name="Voz 019">
            <a:hlinkClick r:id="" action="ppaction://media"/>
            <a:extLst>
              <a:ext uri="{FF2B5EF4-FFF2-40B4-BE49-F238E27FC236}">
                <a16:creationId xmlns:a16="http://schemas.microsoft.com/office/drawing/2014/main" id="{18A76A6C-8A58-AFC1-D452-B5991ED9C5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29890" y="3124200"/>
            <a:ext cx="609600" cy="609600"/>
          </a:xfrm>
          <a:prstGeom prst="rect">
            <a:avLst/>
          </a:prstGeom>
        </p:spPr>
      </p:pic>
    </p:spTree>
    <p:extLst>
      <p:ext uri="{BB962C8B-B14F-4D97-AF65-F5344CB8AC3E}">
        <p14:creationId xmlns:p14="http://schemas.microsoft.com/office/powerpoint/2010/main" val="3042864622"/>
      </p:ext>
    </p:extLst>
  </p:cSld>
  <p:clrMapOvr>
    <a:masterClrMapping/>
  </p:clrMapOvr>
  <mc:AlternateContent xmlns:mc="http://schemas.openxmlformats.org/markup-compatibility/2006">
    <mc:Choice xmlns:p14="http://schemas.microsoft.com/office/powerpoint/2010/main" Requires="p14">
      <p:transition spd="slow" p14:dur="2000" advTm="58969"/>
    </mc:Choice>
    <mc:Fallback>
      <p:transition spd="slow" advTm="58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2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7" objId="7"/>
        <p14:stopEvt time="58276" objId="7"/>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42599" y="770197"/>
            <a:ext cx="6269041" cy="508518"/>
          </a:xfrm>
        </p:spPr>
        <p:txBody>
          <a:bodyPr>
            <a:normAutofit/>
          </a:bodyPr>
          <a:lstStyle/>
          <a:p>
            <a:pPr algn="l"/>
            <a:r>
              <a:rPr lang="es-CO" sz="2400" dirty="0">
                <a:solidFill>
                  <a:schemeClr val="bg1"/>
                </a:solidFill>
              </a:rPr>
              <a:t>4. Ergonomía</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491697" y="1411974"/>
            <a:ext cx="10758193" cy="1109553"/>
          </a:xfrm>
        </p:spPr>
        <p:txBody>
          <a:bodyPr>
            <a:normAutofit/>
          </a:bodyPr>
          <a:lstStyle/>
          <a:p>
            <a:pPr algn="l"/>
            <a:r>
              <a:rPr lang="es-419" sz="2000" dirty="0"/>
              <a:t>Mejorar la ergonomía en el trabajo es crucial para promover la salud y el bienestar de los empleados, así como para aumentar la productividad. Aquí tienes algunas áreas clave en las que se puede buscar oportunidades de mejora:</a:t>
            </a:r>
          </a:p>
          <a:p>
            <a:pPr algn="l"/>
            <a:endParaRPr lang="es-CO" sz="2000" dirty="0"/>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6096000" y="2846869"/>
            <a:ext cx="4911969" cy="2393346"/>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s-ES" sz="1900" dirty="0">
                <a:latin typeface="Söhne"/>
              </a:rPr>
              <a:t>Mobiliario ajustable</a:t>
            </a:r>
          </a:p>
          <a:p>
            <a:pPr marL="342900" indent="-342900" algn="l">
              <a:buFont typeface="Arial" panose="020B0604020202020204" pitchFamily="34" charset="0"/>
              <a:buChar char="•"/>
            </a:pPr>
            <a:r>
              <a:rPr lang="es-ES" sz="1900" dirty="0">
                <a:latin typeface="Söhne"/>
              </a:rPr>
              <a:t>Monitor y teclado:</a:t>
            </a:r>
          </a:p>
          <a:p>
            <a:pPr marL="342900" indent="-342900" algn="l">
              <a:buFont typeface="Arial" panose="020B0604020202020204" pitchFamily="34" charset="0"/>
              <a:buChar char="•"/>
            </a:pPr>
            <a:r>
              <a:rPr lang="es-ES" sz="1900" dirty="0">
                <a:latin typeface="Söhne"/>
              </a:rPr>
              <a:t>Silla ergonómica.</a:t>
            </a:r>
          </a:p>
          <a:p>
            <a:pPr marL="342900" indent="-342900" algn="l">
              <a:buFont typeface="Arial" panose="020B0604020202020204" pitchFamily="34" charset="0"/>
              <a:buChar char="•"/>
            </a:pPr>
            <a:r>
              <a:rPr lang="es-ES" sz="1900" dirty="0">
                <a:latin typeface="Söhne"/>
              </a:rPr>
              <a:t>Iluminación adecuada</a:t>
            </a:r>
          </a:p>
          <a:p>
            <a:pPr marL="342900" indent="-342900" algn="l">
              <a:buFont typeface="Arial" panose="020B0604020202020204" pitchFamily="34" charset="0"/>
              <a:buChar char="•"/>
            </a:pPr>
            <a:r>
              <a:rPr lang="es-ES" sz="1900" dirty="0">
                <a:solidFill>
                  <a:schemeClr val="bg1"/>
                </a:solidFill>
                <a:latin typeface="Söhne"/>
              </a:rPr>
              <a:t>Organización del espacio</a:t>
            </a:r>
          </a:p>
          <a:p>
            <a:pPr marL="342900" indent="-342900" algn="l">
              <a:buFont typeface="Arial" panose="020B0604020202020204" pitchFamily="34" charset="0"/>
              <a:buChar char="•"/>
            </a:pPr>
            <a:r>
              <a:rPr lang="es-ES" sz="1900" dirty="0">
                <a:solidFill>
                  <a:schemeClr val="bg1"/>
                </a:solidFill>
                <a:latin typeface="Söhne"/>
              </a:rPr>
              <a:t>Pausas activas</a:t>
            </a:r>
          </a:p>
          <a:p>
            <a:pPr marL="342900" indent="-342900" algn="l">
              <a:buFont typeface="Arial" panose="020B0604020202020204" pitchFamily="34" charset="0"/>
              <a:buChar char="•"/>
            </a:pPr>
            <a:r>
              <a:rPr lang="es-ES" sz="1900" dirty="0">
                <a:solidFill>
                  <a:schemeClr val="bg1"/>
                </a:solidFill>
                <a:latin typeface="Söhne"/>
              </a:rPr>
              <a:t>Dispositivos ergonómicos</a:t>
            </a:r>
          </a:p>
          <a:p>
            <a:pPr marL="342900" indent="-342900" algn="l">
              <a:buFont typeface="Arial" panose="020B0604020202020204" pitchFamily="34" charset="0"/>
              <a:buChar char="•"/>
            </a:pPr>
            <a:endParaRPr lang="es-ES" sz="1900" dirty="0">
              <a:solidFill>
                <a:schemeClr val="bg1"/>
              </a:solidFill>
              <a:latin typeface="Söhne"/>
            </a:endParaRPr>
          </a:p>
          <a:p>
            <a:pPr algn="l"/>
            <a:endParaRPr lang="es-ES" sz="1900" dirty="0">
              <a:solidFill>
                <a:schemeClr val="bg1"/>
              </a:solidFill>
              <a:latin typeface="Söhne"/>
            </a:endParaRPr>
          </a:p>
          <a:p>
            <a:pPr algn="l"/>
            <a:endParaRPr lang="es-CO" sz="2000" dirty="0">
              <a:solidFill>
                <a:schemeClr val="bg1"/>
              </a:solidFill>
            </a:endParaRPr>
          </a:p>
        </p:txBody>
      </p:sp>
      <p:sp>
        <p:nvSpPr>
          <p:cNvPr id="5" name="Título 4">
            <a:extLst>
              <a:ext uri="{FF2B5EF4-FFF2-40B4-BE49-F238E27FC236}">
                <a16:creationId xmlns:a16="http://schemas.microsoft.com/office/drawing/2014/main" id="{0A408B5B-175E-39D0-830B-816AFBB2FECF}"/>
              </a:ext>
            </a:extLst>
          </p:cNvPr>
          <p:cNvSpPr txBox="1">
            <a:spLocks/>
          </p:cNvSpPr>
          <p:nvPr/>
        </p:nvSpPr>
        <p:spPr>
          <a:xfrm>
            <a:off x="143069" y="227636"/>
            <a:ext cx="10137521" cy="51130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7000"/>
              </a:lnSpc>
              <a:spcAft>
                <a:spcPts val="800"/>
              </a:spcAft>
            </a:pPr>
            <a:r>
              <a:rPr lang="es-CO"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10" name="Imagen 9">
            <a:extLst>
              <a:ext uri="{FF2B5EF4-FFF2-40B4-BE49-F238E27FC236}">
                <a16:creationId xmlns:a16="http://schemas.microsoft.com/office/drawing/2014/main" id="{9943C7C6-6026-76E4-526A-FCD1889397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9348" y="2645637"/>
            <a:ext cx="3430949" cy="3286488"/>
          </a:xfrm>
          <a:prstGeom prst="rect">
            <a:avLst/>
          </a:prstGeom>
        </p:spPr>
      </p:pic>
      <p:pic>
        <p:nvPicPr>
          <p:cNvPr id="6" name="Voz 020">
            <a:hlinkClick r:id="" action="ppaction://media"/>
            <a:extLst>
              <a:ext uri="{FF2B5EF4-FFF2-40B4-BE49-F238E27FC236}">
                <a16:creationId xmlns:a16="http://schemas.microsoft.com/office/drawing/2014/main" id="{AED0D59E-0707-1C20-9CCB-9CE42DE45F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13179" y="5548747"/>
            <a:ext cx="609600" cy="609600"/>
          </a:xfrm>
          <a:prstGeom prst="rect">
            <a:avLst/>
          </a:prstGeom>
        </p:spPr>
      </p:pic>
    </p:spTree>
    <p:extLst>
      <p:ext uri="{BB962C8B-B14F-4D97-AF65-F5344CB8AC3E}">
        <p14:creationId xmlns:p14="http://schemas.microsoft.com/office/powerpoint/2010/main" val="4022218159"/>
      </p:ext>
    </p:extLst>
  </p:cSld>
  <p:clrMapOvr>
    <a:masterClrMapping/>
  </p:clrMapOvr>
  <mc:AlternateContent xmlns:mc="http://schemas.openxmlformats.org/markup-compatibility/2006">
    <mc:Choice xmlns:p14="http://schemas.microsoft.com/office/powerpoint/2010/main" Requires="p14">
      <p:transition spd="slow" p14:dur="2000" advTm="128986"/>
    </mc:Choice>
    <mc:Fallback>
      <p:transition spd="slow" advTm="128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12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6" objId="6"/>
        <p14:stopEvt time="128168" objId="6"/>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42599" y="770197"/>
            <a:ext cx="6269041" cy="508518"/>
          </a:xfrm>
        </p:spPr>
        <p:txBody>
          <a:bodyPr>
            <a:normAutofit/>
          </a:bodyPr>
          <a:lstStyle/>
          <a:p>
            <a:pPr algn="l"/>
            <a:r>
              <a:rPr lang="es-CO" sz="2400" dirty="0">
                <a:solidFill>
                  <a:schemeClr val="bg1"/>
                </a:solidFill>
              </a:rPr>
              <a:t>5. Salud mental en el trabajo</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7" y="1334136"/>
            <a:ext cx="11076286" cy="682233"/>
          </a:xfrm>
        </p:spPr>
        <p:txBody>
          <a:bodyPr>
            <a:normAutofit/>
          </a:bodyPr>
          <a:lstStyle/>
          <a:p>
            <a:pPr algn="l"/>
            <a:r>
              <a:rPr lang="es-419" sz="2000" dirty="0">
                <a:solidFill>
                  <a:schemeClr val="bg1"/>
                </a:solidFill>
              </a:rPr>
              <a:t>la salud mental en el trabajo no solo beneficia a los empleados individualmente, sino que también tiene un impacto positivo en la productividad.</a:t>
            </a:r>
            <a:endParaRPr lang="es-CO" sz="2000" dirty="0">
              <a:solidFill>
                <a:schemeClr val="bg1"/>
              </a:solidFill>
            </a:endParaRPr>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5773670" y="2390489"/>
            <a:ext cx="6147743" cy="369731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419" sz="1900" dirty="0">
                <a:latin typeface="Söhne"/>
              </a:rPr>
              <a:t>Aquí hay algunas consideraciones importantes</a:t>
            </a:r>
          </a:p>
          <a:p>
            <a:pPr marL="342900" indent="-342900" algn="l">
              <a:buFont typeface="Arial" panose="020B0604020202020204" pitchFamily="34" charset="0"/>
              <a:buChar char="•"/>
            </a:pPr>
            <a:r>
              <a:rPr lang="es-ES" sz="1900">
                <a:latin typeface="Söhne"/>
              </a:rPr>
              <a:t>Ambiente de trabajo saludable</a:t>
            </a:r>
            <a:endParaRPr lang="es-ES" sz="1900" dirty="0">
              <a:latin typeface="Söhne"/>
            </a:endParaRPr>
          </a:p>
          <a:p>
            <a:pPr marL="342900" indent="-342900" algn="l">
              <a:buFont typeface="Arial" panose="020B0604020202020204" pitchFamily="34" charset="0"/>
              <a:buChar char="•"/>
            </a:pPr>
            <a:r>
              <a:rPr lang="es-ES" sz="1900" dirty="0">
                <a:latin typeface="Söhne"/>
              </a:rPr>
              <a:t>Equilibrio trabajo-vida personal</a:t>
            </a:r>
          </a:p>
          <a:p>
            <a:pPr marL="342900" indent="-342900" algn="l">
              <a:buFont typeface="Arial" panose="020B0604020202020204" pitchFamily="34" charset="0"/>
              <a:buChar char="•"/>
            </a:pPr>
            <a:r>
              <a:rPr lang="es-ES" sz="1900" dirty="0">
                <a:latin typeface="Söhne"/>
              </a:rPr>
              <a:t>Gestión del estrés</a:t>
            </a:r>
          </a:p>
          <a:p>
            <a:pPr marL="342900" indent="-342900" algn="l">
              <a:buFont typeface="Arial" panose="020B0604020202020204" pitchFamily="34" charset="0"/>
              <a:buChar char="•"/>
            </a:pPr>
            <a:r>
              <a:rPr lang="es-419" sz="1900" dirty="0">
                <a:latin typeface="Söhne"/>
              </a:rPr>
              <a:t>Prevención del acoso y la discriminación</a:t>
            </a:r>
            <a:endParaRPr lang="es-ES" sz="1900" dirty="0">
              <a:latin typeface="Söhne"/>
            </a:endParaRPr>
          </a:p>
          <a:p>
            <a:pPr marL="342900" indent="-342900" algn="l">
              <a:buFont typeface="Arial" panose="020B0604020202020204" pitchFamily="34" charset="0"/>
              <a:buChar char="•"/>
            </a:pPr>
            <a:r>
              <a:rPr lang="es-ES" sz="1900" dirty="0">
                <a:latin typeface="Söhne"/>
              </a:rPr>
              <a:t>Apoyo emocional</a:t>
            </a:r>
          </a:p>
          <a:p>
            <a:pPr marL="342900" indent="-342900" algn="l">
              <a:buFont typeface="Arial" panose="020B0604020202020204" pitchFamily="34" charset="0"/>
              <a:buChar char="•"/>
            </a:pPr>
            <a:r>
              <a:rPr lang="es-ES" sz="1900" dirty="0">
                <a:latin typeface="Söhne"/>
              </a:rPr>
              <a:t>Formación y sensibilización</a:t>
            </a:r>
          </a:p>
          <a:p>
            <a:pPr marL="342900" indent="-342900" algn="l">
              <a:buFont typeface="Arial" panose="020B0604020202020204" pitchFamily="34" charset="0"/>
              <a:buChar char="•"/>
            </a:pPr>
            <a:r>
              <a:rPr lang="es-ES" sz="1900" dirty="0">
                <a:latin typeface="Söhne"/>
              </a:rPr>
              <a:t>Participación y consulta</a:t>
            </a:r>
          </a:p>
          <a:p>
            <a:pPr marL="342900" indent="-342900" algn="l">
              <a:buFont typeface="Arial" panose="020B0604020202020204" pitchFamily="34" charset="0"/>
              <a:buChar char="•"/>
            </a:pPr>
            <a:endParaRPr lang="es-ES" sz="1900" dirty="0">
              <a:latin typeface="Söhne"/>
            </a:endParaRPr>
          </a:p>
          <a:p>
            <a:pPr marL="342900" indent="-342900" algn="l">
              <a:buFont typeface="Arial" panose="020B0604020202020204" pitchFamily="34" charset="0"/>
              <a:buChar char="•"/>
            </a:pPr>
            <a:endParaRPr lang="es-ES" sz="1900" dirty="0">
              <a:latin typeface="Söhne"/>
            </a:endParaRPr>
          </a:p>
          <a:p>
            <a:pPr algn="l"/>
            <a:endParaRPr lang="es-CO" sz="2000" dirty="0"/>
          </a:p>
        </p:txBody>
      </p:sp>
      <p:sp>
        <p:nvSpPr>
          <p:cNvPr id="5" name="Título 4">
            <a:extLst>
              <a:ext uri="{FF2B5EF4-FFF2-40B4-BE49-F238E27FC236}">
                <a16:creationId xmlns:a16="http://schemas.microsoft.com/office/drawing/2014/main" id="{0A408B5B-175E-39D0-830B-816AFBB2FECF}"/>
              </a:ext>
            </a:extLst>
          </p:cNvPr>
          <p:cNvSpPr txBox="1">
            <a:spLocks/>
          </p:cNvSpPr>
          <p:nvPr/>
        </p:nvSpPr>
        <p:spPr>
          <a:xfrm>
            <a:off x="143069" y="227636"/>
            <a:ext cx="10137521" cy="51130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7000"/>
              </a:lnSpc>
              <a:spcAft>
                <a:spcPts val="800"/>
              </a:spcAft>
            </a:pPr>
            <a:r>
              <a:rPr lang="es-CO"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Imagen 7">
            <a:extLst>
              <a:ext uri="{FF2B5EF4-FFF2-40B4-BE49-F238E27FC236}">
                <a16:creationId xmlns:a16="http://schemas.microsoft.com/office/drawing/2014/main" id="{29A47928-EA6F-B687-C4EC-21289943A7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559" y="2859412"/>
            <a:ext cx="5170882" cy="2895694"/>
          </a:xfrm>
          <a:prstGeom prst="rect">
            <a:avLst/>
          </a:prstGeom>
        </p:spPr>
      </p:pic>
      <p:pic>
        <p:nvPicPr>
          <p:cNvPr id="6" name="Voz 021">
            <a:hlinkClick r:id="" action="ppaction://media"/>
            <a:extLst>
              <a:ext uri="{FF2B5EF4-FFF2-40B4-BE49-F238E27FC236}">
                <a16:creationId xmlns:a16="http://schemas.microsoft.com/office/drawing/2014/main" id="{784411F3-FF78-1E75-2427-6EB95057A93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5472543" y="5562600"/>
            <a:ext cx="609600" cy="609600"/>
          </a:xfrm>
          <a:prstGeom prst="rect">
            <a:avLst/>
          </a:prstGeom>
        </p:spPr>
      </p:pic>
    </p:spTree>
    <p:custDataLst>
      <p:tags r:id="rId1"/>
    </p:custDataLst>
    <p:extLst>
      <p:ext uri="{BB962C8B-B14F-4D97-AF65-F5344CB8AC3E}">
        <p14:creationId xmlns:p14="http://schemas.microsoft.com/office/powerpoint/2010/main" val="1828736350"/>
      </p:ext>
    </p:extLst>
  </p:cSld>
  <p:clrMapOvr>
    <a:masterClrMapping/>
  </p:clrMapOvr>
  <mc:AlternateContent xmlns:mc="http://schemas.openxmlformats.org/markup-compatibility/2006">
    <mc:Choice xmlns:p14="http://schemas.microsoft.com/office/powerpoint/2010/main" Requires="p14">
      <p:transition spd="slow" p14:dur="2000" advTm="167673"/>
    </mc:Choice>
    <mc:Fallback>
      <p:transition spd="slow" advTm="16767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25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1732" objId="6"/>
        <p14:stopEvt time="165024" objId="6"/>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42599" y="770197"/>
            <a:ext cx="6269041" cy="508518"/>
          </a:xfrm>
        </p:spPr>
        <p:txBody>
          <a:bodyPr>
            <a:normAutofit/>
          </a:bodyPr>
          <a:lstStyle/>
          <a:p>
            <a:pPr algn="l"/>
            <a:r>
              <a:rPr lang="es-CO" sz="2400" dirty="0">
                <a:solidFill>
                  <a:schemeClr val="bg1"/>
                </a:solidFill>
              </a:rPr>
              <a:t>6. Seguimiento y mejora continua</a:t>
            </a:r>
          </a:p>
        </p:txBody>
      </p:sp>
      <p:sp>
        <p:nvSpPr>
          <p:cNvPr id="3" name="Subtítulo 2">
            <a:extLst>
              <a:ext uri="{FF2B5EF4-FFF2-40B4-BE49-F238E27FC236}">
                <a16:creationId xmlns:a16="http://schemas.microsoft.com/office/drawing/2014/main" id="{523B77F9-D9A9-4BF2-8AFE-78284AE16251}"/>
              </a:ext>
            </a:extLst>
          </p:cNvPr>
          <p:cNvSpPr>
            <a:spLocks noGrp="1"/>
          </p:cNvSpPr>
          <p:nvPr>
            <p:ph type="subTitle" idx="1"/>
          </p:nvPr>
        </p:nvSpPr>
        <p:spPr>
          <a:xfrm>
            <a:off x="270586" y="1278715"/>
            <a:ext cx="11921413" cy="957103"/>
          </a:xfrm>
        </p:spPr>
        <p:txBody>
          <a:bodyPr>
            <a:normAutofit/>
          </a:bodyPr>
          <a:lstStyle/>
          <a:p>
            <a:pPr algn="l"/>
            <a:r>
              <a:rPr lang="es-419" sz="2000" b="0" i="0" dirty="0">
                <a:solidFill>
                  <a:schemeClr val="bg1"/>
                </a:solidFill>
                <a:effectLst/>
                <a:latin typeface="Söhne"/>
              </a:rPr>
              <a:t>El seguimiento y la mejora continua en Salud y Seguridad en el Trabajo (SST) son aspectos vitales para garantizar un entorno laboral seguro y saludable. Aquí tienes algunas prácticas clave para llevar a cabo un seguimiento efectivo y promover mejoras continuas en SST</a:t>
            </a:r>
            <a:endParaRPr lang="es-CO" sz="2000" dirty="0"/>
          </a:p>
        </p:txBody>
      </p:sp>
      <p:sp>
        <p:nvSpPr>
          <p:cNvPr id="4" name="Subtítulo 2">
            <a:extLst>
              <a:ext uri="{FF2B5EF4-FFF2-40B4-BE49-F238E27FC236}">
                <a16:creationId xmlns:a16="http://schemas.microsoft.com/office/drawing/2014/main" id="{75E4EA60-FB7B-A5CD-7FE8-F6C40977C7DC}"/>
              </a:ext>
            </a:extLst>
          </p:cNvPr>
          <p:cNvSpPr txBox="1">
            <a:spLocks/>
          </p:cNvSpPr>
          <p:nvPr/>
        </p:nvSpPr>
        <p:spPr>
          <a:xfrm>
            <a:off x="6096000" y="2235818"/>
            <a:ext cx="6473185" cy="3343467"/>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s-ES" sz="1900" dirty="0">
                <a:latin typeface="Söhne"/>
              </a:rPr>
              <a:t>Identificación de riesgos</a:t>
            </a:r>
          </a:p>
          <a:p>
            <a:pPr marL="342900" indent="-342900" algn="l">
              <a:buFont typeface="Arial" panose="020B0604020202020204" pitchFamily="34" charset="0"/>
              <a:buChar char="•"/>
            </a:pPr>
            <a:r>
              <a:rPr lang="es-ES" sz="1900" dirty="0">
                <a:latin typeface="Söhne"/>
              </a:rPr>
              <a:t>Capacitación y concienciación:</a:t>
            </a:r>
          </a:p>
          <a:p>
            <a:pPr marL="342900" indent="-342900" algn="l">
              <a:buFont typeface="Arial" panose="020B0604020202020204" pitchFamily="34" charset="0"/>
              <a:buChar char="•"/>
            </a:pPr>
            <a:r>
              <a:rPr lang="es-ES" sz="1900" dirty="0">
                <a:latin typeface="Söhne"/>
              </a:rPr>
              <a:t>Revisiones y auditorías periódicas,</a:t>
            </a:r>
          </a:p>
          <a:p>
            <a:pPr marL="342900" indent="-342900" algn="l">
              <a:buFont typeface="Arial" panose="020B0604020202020204" pitchFamily="34" charset="0"/>
              <a:buChar char="•"/>
            </a:pPr>
            <a:r>
              <a:rPr lang="es-ES" sz="1900" dirty="0">
                <a:latin typeface="Söhne"/>
              </a:rPr>
              <a:t>Participación de los empleados</a:t>
            </a:r>
          </a:p>
          <a:p>
            <a:pPr marL="342900" indent="-342900" algn="l">
              <a:buFont typeface="Arial" panose="020B0604020202020204" pitchFamily="34" charset="0"/>
              <a:buChar char="•"/>
            </a:pPr>
            <a:r>
              <a:rPr lang="es-419" sz="1900" dirty="0">
                <a:latin typeface="Söhne"/>
              </a:rPr>
              <a:t>Implementación de acciones correctivas y preventivas</a:t>
            </a:r>
            <a:endParaRPr lang="es-ES" sz="1900" dirty="0">
              <a:latin typeface="Söhne"/>
            </a:endParaRPr>
          </a:p>
          <a:p>
            <a:pPr marL="342900" indent="-342900" algn="l">
              <a:buFont typeface="Arial" panose="020B0604020202020204" pitchFamily="34" charset="0"/>
              <a:buChar char="•"/>
            </a:pPr>
            <a:endParaRPr lang="es-ES" sz="1900" dirty="0">
              <a:latin typeface="Söhne"/>
            </a:endParaRPr>
          </a:p>
          <a:p>
            <a:pPr marL="342900" indent="-342900" algn="l">
              <a:buFont typeface="Arial" panose="020B0604020202020204" pitchFamily="34" charset="0"/>
              <a:buChar char="•"/>
            </a:pPr>
            <a:endParaRPr lang="es-ES" sz="1900" dirty="0">
              <a:latin typeface="Söhne"/>
            </a:endParaRPr>
          </a:p>
          <a:p>
            <a:pPr algn="l"/>
            <a:endParaRPr lang="es-ES" sz="1900" dirty="0">
              <a:latin typeface="Söhne"/>
            </a:endParaRPr>
          </a:p>
          <a:p>
            <a:pPr algn="l"/>
            <a:endParaRPr lang="es-CO" sz="2000" dirty="0"/>
          </a:p>
        </p:txBody>
      </p:sp>
      <p:sp>
        <p:nvSpPr>
          <p:cNvPr id="5" name="Título 4">
            <a:extLst>
              <a:ext uri="{FF2B5EF4-FFF2-40B4-BE49-F238E27FC236}">
                <a16:creationId xmlns:a16="http://schemas.microsoft.com/office/drawing/2014/main" id="{0A408B5B-175E-39D0-830B-816AFBB2FECF}"/>
              </a:ext>
            </a:extLst>
          </p:cNvPr>
          <p:cNvSpPr txBox="1">
            <a:spLocks/>
          </p:cNvSpPr>
          <p:nvPr/>
        </p:nvSpPr>
        <p:spPr>
          <a:xfrm>
            <a:off x="143069" y="227636"/>
            <a:ext cx="10137521" cy="511309"/>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07000"/>
              </a:lnSpc>
              <a:spcAft>
                <a:spcPts val="800"/>
              </a:spcAft>
            </a:pPr>
            <a:r>
              <a:rPr lang="es-CO"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a:solidFill>
                  <a:schemeClr val="bg1"/>
                </a:solidFill>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7" name="Imagen 6">
            <a:extLst>
              <a:ext uri="{FF2B5EF4-FFF2-40B4-BE49-F238E27FC236}">
                <a16:creationId xmlns:a16="http://schemas.microsoft.com/office/drawing/2014/main" id="{0687D9C5-1530-6BB6-17C3-93D844AD25D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4503" y="2388070"/>
            <a:ext cx="5468988" cy="3639363"/>
          </a:xfrm>
          <a:prstGeom prst="rect">
            <a:avLst/>
          </a:prstGeom>
        </p:spPr>
      </p:pic>
      <p:pic>
        <p:nvPicPr>
          <p:cNvPr id="6" name="Voz 022">
            <a:hlinkClick r:id="" action="ppaction://media"/>
            <a:extLst>
              <a:ext uri="{FF2B5EF4-FFF2-40B4-BE49-F238E27FC236}">
                <a16:creationId xmlns:a16="http://schemas.microsoft.com/office/drawing/2014/main" id="{C97E5A64-D91D-E3DC-DEF0-18F19C5AA9B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091055" y="4620500"/>
            <a:ext cx="609600" cy="609600"/>
          </a:xfrm>
          <a:prstGeom prst="rect">
            <a:avLst/>
          </a:prstGeom>
        </p:spPr>
      </p:pic>
    </p:spTree>
    <p:custDataLst>
      <p:tags r:id="rId1"/>
    </p:custDataLst>
    <p:extLst>
      <p:ext uri="{BB962C8B-B14F-4D97-AF65-F5344CB8AC3E}">
        <p14:creationId xmlns:p14="http://schemas.microsoft.com/office/powerpoint/2010/main" val="3605121951"/>
      </p:ext>
    </p:extLst>
  </p:cSld>
  <p:clrMapOvr>
    <a:masterClrMapping/>
  </p:clrMapOvr>
  <mc:AlternateContent xmlns:mc="http://schemas.openxmlformats.org/markup-compatibility/2006">
    <mc:Choice xmlns:p14="http://schemas.microsoft.com/office/powerpoint/2010/main" Requires="p14">
      <p:transition spd="slow" p14:dur="2000" advTm="51756"/>
    </mc:Choice>
    <mc:Fallback>
      <p:transition spd="slow" advTm="5175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98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E180D4A7-C9FB-4DFB-919C-405C955672EB}">
      <p14:showEvtLst xmlns:p14="http://schemas.microsoft.com/office/powerpoint/2010/main">
        <p14:playEvt time="2324" objId="6"/>
        <p14:stopEvt time="51756" objId="6"/>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677FCA-24FB-6776-76C2-758054DF53DA}"/>
              </a:ext>
            </a:extLst>
          </p:cNvPr>
          <p:cNvSpPr>
            <a:spLocks noGrp="1"/>
          </p:cNvSpPr>
          <p:nvPr>
            <p:ph type="ctrTitle"/>
          </p:nvPr>
        </p:nvSpPr>
        <p:spPr>
          <a:xfrm>
            <a:off x="2036619" y="734291"/>
            <a:ext cx="6650182" cy="858982"/>
          </a:xfrm>
        </p:spPr>
        <p:txBody>
          <a:bodyPr>
            <a:normAutofit/>
          </a:bodyPr>
          <a:lstStyle/>
          <a:p>
            <a:r>
              <a:rPr lang="es-CO" sz="4800" dirty="0">
                <a:solidFill>
                  <a:schemeClr val="bg1"/>
                </a:solidFill>
              </a:rPr>
              <a:t>MUCHA GRACIAS …!</a:t>
            </a:r>
          </a:p>
        </p:txBody>
      </p:sp>
    </p:spTree>
    <p:extLst>
      <p:ext uri="{BB962C8B-B14F-4D97-AF65-F5344CB8AC3E}">
        <p14:creationId xmlns:p14="http://schemas.microsoft.com/office/powerpoint/2010/main" val="1579873340"/>
      </p:ext>
    </p:extLst>
  </p:cSld>
  <p:clrMapOvr>
    <a:masterClrMapping/>
  </p:clrMapOvr>
  <mc:AlternateContent xmlns:mc="http://schemas.openxmlformats.org/markup-compatibility/2006">
    <mc:Choice xmlns:p14="http://schemas.microsoft.com/office/powerpoint/2010/main" Requires="p14">
      <p:transition spd="slow" p14:dur="2000" advTm="2439"/>
    </mc:Choice>
    <mc:Fallback>
      <p:transition spd="slow" advTm="243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70" y="574253"/>
            <a:ext cx="9144000"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2" name="Diagrama de flujo: proceso alternativo 1">
            <a:extLst>
              <a:ext uri="{FF2B5EF4-FFF2-40B4-BE49-F238E27FC236}">
                <a16:creationId xmlns:a16="http://schemas.microsoft.com/office/drawing/2014/main" id="{96785787-8E6F-CCDD-B1FA-F48CC4EFDF88}"/>
              </a:ext>
            </a:extLst>
          </p:cNvPr>
          <p:cNvSpPr/>
          <p:nvPr/>
        </p:nvSpPr>
        <p:spPr>
          <a:xfrm>
            <a:off x="6582074" y="2219770"/>
            <a:ext cx="4905286" cy="2418460"/>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s-MX" sz="2000" dirty="0"/>
              <a:t>Transición a energías renovables</a:t>
            </a:r>
          </a:p>
          <a:p>
            <a:pPr marL="342900" indent="-342900">
              <a:buAutoNum type="arabicPeriod"/>
            </a:pPr>
            <a:r>
              <a:rPr lang="es-MX" sz="2000" dirty="0"/>
              <a:t>Gestión de Residuos</a:t>
            </a:r>
          </a:p>
          <a:p>
            <a:pPr marL="342900" indent="-342900">
              <a:buAutoNum type="arabicPeriod"/>
            </a:pPr>
            <a:r>
              <a:rPr lang="es-MX" sz="2000" dirty="0"/>
              <a:t>Conservación de la biodiversidad</a:t>
            </a:r>
          </a:p>
          <a:p>
            <a:pPr marL="342900" indent="-342900">
              <a:buAutoNum type="arabicPeriod"/>
            </a:pPr>
            <a:r>
              <a:rPr lang="es-MX" sz="2000" dirty="0"/>
              <a:t>Educación ambiental</a:t>
            </a:r>
          </a:p>
          <a:p>
            <a:pPr marL="342900" indent="-342900">
              <a:buAutoNum type="arabicPeriod"/>
            </a:pPr>
            <a:r>
              <a:rPr lang="es-MX" sz="2000" dirty="0"/>
              <a:t>Regulación ambiental</a:t>
            </a:r>
            <a:endParaRPr lang="es-CO" sz="2000" dirty="0"/>
          </a:p>
        </p:txBody>
      </p:sp>
      <p:pic>
        <p:nvPicPr>
          <p:cNvPr id="6" name="Imagen 5">
            <a:extLst>
              <a:ext uri="{FF2B5EF4-FFF2-40B4-BE49-F238E27FC236}">
                <a16:creationId xmlns:a16="http://schemas.microsoft.com/office/drawing/2014/main" id="{3F5AEC04-1A57-F9BA-E0FD-A4E8A8004A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99042" y="2328714"/>
            <a:ext cx="4619032" cy="2309516"/>
          </a:xfrm>
          <a:prstGeom prst="rect">
            <a:avLst/>
          </a:prstGeom>
        </p:spPr>
      </p:pic>
      <p:pic>
        <p:nvPicPr>
          <p:cNvPr id="3" name="Voz 008">
            <a:hlinkClick r:id="" action="ppaction://media"/>
            <a:extLst>
              <a:ext uri="{FF2B5EF4-FFF2-40B4-BE49-F238E27FC236}">
                <a16:creationId xmlns:a16="http://schemas.microsoft.com/office/drawing/2014/main" id="{19147F5C-4850-C084-3B24-96E3AB8CEF7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104909" y="4963368"/>
            <a:ext cx="609600" cy="609600"/>
          </a:xfrm>
          <a:prstGeom prst="rect">
            <a:avLst/>
          </a:prstGeom>
        </p:spPr>
      </p:pic>
    </p:spTree>
    <p:custDataLst>
      <p:tags r:id="rId1"/>
    </p:custDataLst>
    <p:extLst>
      <p:ext uri="{BB962C8B-B14F-4D97-AF65-F5344CB8AC3E}">
        <p14:creationId xmlns:p14="http://schemas.microsoft.com/office/powerpoint/2010/main" val="2214691108"/>
      </p:ext>
    </p:extLst>
  </p:cSld>
  <p:clrMapOvr>
    <a:masterClrMapping/>
  </p:clrMapOvr>
  <mc:AlternateContent xmlns:mc="http://schemas.openxmlformats.org/markup-compatibility/2006">
    <mc:Choice xmlns:p14="http://schemas.microsoft.com/office/powerpoint/2010/main" Requires="p14">
      <p:transition spd="slow" p14:dur="2000" advTm="48037"/>
    </mc:Choice>
    <mc:Fallback>
      <p:transition spd="slow" advTm="480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3121" objId="3"/>
        <p14:stopEvt time="47854" objId="3"/>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2000" dirty="0">
                <a:solidFill>
                  <a:schemeClr val="bg1"/>
                </a:solidFill>
              </a:rPr>
              <a:t>1. Transición a energías renovables</a:t>
            </a:r>
          </a:p>
        </p:txBody>
      </p:sp>
      <p:sp>
        <p:nvSpPr>
          <p:cNvPr id="4" name="Subtítulo 2">
            <a:extLst>
              <a:ext uri="{FF2B5EF4-FFF2-40B4-BE49-F238E27FC236}">
                <a16:creationId xmlns:a16="http://schemas.microsoft.com/office/drawing/2014/main" id="{923C5118-2408-A2B4-1585-287200B48CBF}"/>
              </a:ext>
            </a:extLst>
          </p:cNvPr>
          <p:cNvSpPr>
            <a:spLocks noGrp="1"/>
          </p:cNvSpPr>
          <p:nvPr>
            <p:ph type="subTitle" idx="1"/>
          </p:nvPr>
        </p:nvSpPr>
        <p:spPr>
          <a:xfrm>
            <a:off x="4717280" y="4604684"/>
            <a:ext cx="6636520" cy="1881574"/>
          </a:xfrm>
        </p:spPr>
        <p:txBody>
          <a:bodyPr>
            <a:normAutofit/>
          </a:bodyPr>
          <a:lstStyle/>
          <a:p>
            <a:pPr algn="l"/>
            <a:r>
              <a:rPr lang="es-ES" sz="2000" dirty="0">
                <a:solidFill>
                  <a:schemeClr val="bg1"/>
                </a:solidFill>
              </a:rPr>
              <a:t>El uso de la energía solar no genera contaminación acústica, ya que los paneles solares apenas emiten algún sonido durante su funcionamiento.</a:t>
            </a:r>
          </a:p>
          <a:p>
            <a:pPr algn="l"/>
            <a:r>
              <a:rPr lang="es-ES" sz="2000" dirty="0">
                <a:solidFill>
                  <a:schemeClr val="bg1"/>
                </a:solidFill>
              </a:rPr>
              <a:t>La luz solar es abundante y está ampliamente disponible, llegando a todas partes, inclusive a lugares donde por su geografía es difícil la instalación de cableado eléctrico.</a:t>
            </a:r>
          </a:p>
          <a:p>
            <a:pPr algn="l"/>
            <a:endParaRPr lang="es-CO" sz="2000" dirty="0">
              <a:solidFill>
                <a:schemeClr val="bg1"/>
              </a:solidFill>
            </a:endParaRPr>
          </a:p>
        </p:txBody>
      </p:sp>
      <p:pic>
        <p:nvPicPr>
          <p:cNvPr id="8" name="Imagen 7">
            <a:extLst>
              <a:ext uri="{FF2B5EF4-FFF2-40B4-BE49-F238E27FC236}">
                <a16:creationId xmlns:a16="http://schemas.microsoft.com/office/drawing/2014/main" id="{85FEE37D-C523-9BFB-921A-2D7DC3C54FE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4502" y="4364182"/>
            <a:ext cx="3740727" cy="2493818"/>
          </a:xfrm>
          <a:prstGeom prst="rect">
            <a:avLst/>
          </a:prstGeom>
        </p:spPr>
      </p:pic>
      <p:pic>
        <p:nvPicPr>
          <p:cNvPr id="10" name="Imagen 9">
            <a:extLst>
              <a:ext uri="{FF2B5EF4-FFF2-40B4-BE49-F238E27FC236}">
                <a16:creationId xmlns:a16="http://schemas.microsoft.com/office/drawing/2014/main" id="{57C06A04-AF0E-EED0-A2E4-5916A9C64B6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57167" y="1918327"/>
            <a:ext cx="3791841" cy="2244770"/>
          </a:xfrm>
          <a:prstGeom prst="rect">
            <a:avLst/>
          </a:prstGeom>
        </p:spPr>
      </p:pic>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729368" y="1199352"/>
            <a:ext cx="6097424" cy="1477328"/>
          </a:xfrm>
          <a:prstGeom prst="rect">
            <a:avLst/>
          </a:prstGeom>
          <a:noFill/>
        </p:spPr>
        <p:txBody>
          <a:bodyPr wrap="square">
            <a:spAutoFit/>
          </a:bodyPr>
          <a:lstStyle/>
          <a:p>
            <a:r>
              <a:rPr lang="es-ES" dirty="0"/>
              <a:t>Ventaja de la energía  eólica:</a:t>
            </a:r>
          </a:p>
          <a:p>
            <a:r>
              <a:rPr lang="es-ES" dirty="0"/>
              <a:t>En promedio un molino de viento evita al año la emisión de más de 6.300 toneladas de CO2 a la atmósfera, lo que supone una ayuda valiosa a la hora de luchar contra el efecto invernadero y el consecuente cambio climático.</a:t>
            </a:r>
            <a:endParaRPr lang="es-CO" dirty="0"/>
          </a:p>
        </p:txBody>
      </p:sp>
      <p:sp>
        <p:nvSpPr>
          <p:cNvPr id="2" name="CuadroTexto 1">
            <a:extLst>
              <a:ext uri="{FF2B5EF4-FFF2-40B4-BE49-F238E27FC236}">
                <a16:creationId xmlns:a16="http://schemas.microsoft.com/office/drawing/2014/main" id="{85C3A85C-6900-1D11-0494-07B2748566B5}"/>
              </a:ext>
            </a:extLst>
          </p:cNvPr>
          <p:cNvSpPr txBox="1"/>
          <p:nvPr/>
        </p:nvSpPr>
        <p:spPr>
          <a:xfrm>
            <a:off x="5757073" y="2737208"/>
            <a:ext cx="6097424" cy="1200329"/>
          </a:xfrm>
          <a:prstGeom prst="rect">
            <a:avLst/>
          </a:prstGeom>
          <a:noFill/>
        </p:spPr>
        <p:txBody>
          <a:bodyPr wrap="square">
            <a:spAutoFit/>
          </a:bodyPr>
          <a:lstStyle/>
          <a:p>
            <a:r>
              <a:rPr lang="es-ES" dirty="0"/>
              <a:t>Desventaja:</a:t>
            </a:r>
          </a:p>
          <a:p>
            <a:r>
              <a:rPr lang="es-ES" dirty="0"/>
              <a:t>. Controlar la velocidad del viento</a:t>
            </a:r>
          </a:p>
          <a:p>
            <a:r>
              <a:rPr lang="es-ES" dirty="0"/>
              <a:t>. No se puede almacenar</a:t>
            </a:r>
          </a:p>
          <a:p>
            <a:r>
              <a:rPr lang="es-ES" dirty="0"/>
              <a:t>. Afecta a las aves y a los murciélagos.</a:t>
            </a:r>
          </a:p>
        </p:txBody>
      </p:sp>
      <p:pic>
        <p:nvPicPr>
          <p:cNvPr id="6" name="Voz 009">
            <a:hlinkClick r:id="" action="ppaction://media"/>
            <a:extLst>
              <a:ext uri="{FF2B5EF4-FFF2-40B4-BE49-F238E27FC236}">
                <a16:creationId xmlns:a16="http://schemas.microsoft.com/office/drawing/2014/main" id="{2361FFF8-D130-D16D-A725-5AF777F8B426}"/>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9448805" y="76207"/>
            <a:ext cx="609600" cy="609600"/>
          </a:xfrm>
          <a:prstGeom prst="rect">
            <a:avLst/>
          </a:prstGeom>
        </p:spPr>
      </p:pic>
      <p:pic>
        <p:nvPicPr>
          <p:cNvPr id="7" name="Voz 010">
            <a:hlinkClick r:id="" action="ppaction://media"/>
            <a:extLst>
              <a:ext uri="{FF2B5EF4-FFF2-40B4-BE49-F238E27FC236}">
                <a16:creationId xmlns:a16="http://schemas.microsoft.com/office/drawing/2014/main" id="{A8385937-CC6B-1A81-A2D2-51EC8DD3F5A7}"/>
              </a:ext>
            </a:extLst>
          </p:cNvPr>
          <p:cNvPicPr>
            <a:picLocks noChangeAspect="1"/>
          </p:cNvPicPr>
          <p:nvPr>
            <a:audioFile r:link="rId5"/>
            <p:extLst>
              <p:ext uri="{DAA4B4D4-6D71-4841-9C94-3DE7FCFB9230}">
                <p14:media xmlns:p14="http://schemas.microsoft.com/office/powerpoint/2010/main" r:embed="rId4"/>
              </p:ext>
            </p:extLst>
          </p:nvPr>
        </p:nvPicPr>
        <p:blipFill>
          <a:blip r:embed="rId11"/>
          <a:stretch>
            <a:fillRect/>
          </a:stretch>
        </p:blipFill>
        <p:spPr>
          <a:xfrm>
            <a:off x="10446327" y="131620"/>
            <a:ext cx="609600" cy="609600"/>
          </a:xfrm>
          <a:prstGeom prst="rect">
            <a:avLst/>
          </a:prstGeom>
        </p:spPr>
      </p:pic>
      <p:pic>
        <p:nvPicPr>
          <p:cNvPr id="9" name="Voz 011">
            <a:hlinkClick r:id="" action="ppaction://media"/>
            <a:extLst>
              <a:ext uri="{FF2B5EF4-FFF2-40B4-BE49-F238E27FC236}">
                <a16:creationId xmlns:a16="http://schemas.microsoft.com/office/drawing/2014/main" id="{32DB49E4-0558-6A4E-8011-A5B30A1E59E5}"/>
              </a:ext>
            </a:extLst>
          </p:cNvPr>
          <p:cNvPicPr>
            <a:picLocks noChangeAspect="1"/>
          </p:cNvPicPr>
          <p:nvPr>
            <a:audioFile r:link="rId7"/>
            <p:extLst>
              <p:ext uri="{DAA4B4D4-6D71-4841-9C94-3DE7FCFB9230}">
                <p14:media xmlns:p14="http://schemas.microsoft.com/office/powerpoint/2010/main" r:embed="rId6"/>
              </p:ext>
            </p:extLst>
          </p:nvPr>
        </p:nvPicPr>
        <p:blipFill>
          <a:blip r:embed="rId11"/>
          <a:stretch>
            <a:fillRect/>
          </a:stretch>
        </p:blipFill>
        <p:spPr>
          <a:xfrm>
            <a:off x="11457716" y="173180"/>
            <a:ext cx="609600" cy="609600"/>
          </a:xfrm>
          <a:prstGeom prst="rect">
            <a:avLst/>
          </a:prstGeom>
        </p:spPr>
      </p:pic>
    </p:spTree>
    <p:custDataLst>
      <p:tags r:id="rId1"/>
    </p:custDataLst>
    <p:extLst>
      <p:ext uri="{BB962C8B-B14F-4D97-AF65-F5344CB8AC3E}">
        <p14:creationId xmlns:p14="http://schemas.microsoft.com/office/powerpoint/2010/main" val="4246482225"/>
      </p:ext>
    </p:extLst>
  </p:cSld>
  <p:clrMapOvr>
    <a:masterClrMapping/>
  </p:clrMapOvr>
  <mc:AlternateContent xmlns:mc="http://schemas.openxmlformats.org/markup-compatibility/2006">
    <mc:Choice xmlns:p14="http://schemas.microsoft.com/office/powerpoint/2010/main" Requires="p14">
      <p:transition spd="slow" p14:dur="2000" advTm="163357"/>
    </mc:Choice>
    <mc:Fallback>
      <p:transition spd="slow" advTm="1633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295" fill="hold"/>
                                        <p:tgtEl>
                                          <p:spTgt spid="6"/>
                                        </p:tgtEl>
                                      </p:cBhvr>
                                    </p:cmd>
                                  </p:childTnLst>
                                </p:cTn>
                              </p:par>
                            </p:childTnLst>
                          </p:cTn>
                        </p:par>
                        <p:par>
                          <p:cTn id="7" fill="hold">
                            <p:stCondLst>
                              <p:cond delay="48295"/>
                            </p:stCondLst>
                            <p:childTnLst>
                              <p:par>
                                <p:cTn id="8" presetID="1" presetClass="mediacall" presetSubtype="0" fill="hold" nodeType="afterEffect">
                                  <p:stCondLst>
                                    <p:cond delay="0"/>
                                  </p:stCondLst>
                                  <p:childTnLst>
                                    <p:cmd type="call" cmd="playFrom(0.0)">
                                      <p:cBhvr>
                                        <p:cTn id="9" dur="82566" fill="hold"/>
                                        <p:tgtEl>
                                          <p:spTgt spid="7"/>
                                        </p:tgtEl>
                                      </p:cBhvr>
                                    </p:cmd>
                                  </p:childTnLst>
                                </p:cTn>
                              </p:par>
                            </p:childTnLst>
                          </p:cTn>
                        </p:par>
                        <p:par>
                          <p:cTn id="10" fill="hold">
                            <p:stCondLst>
                              <p:cond delay="130861"/>
                            </p:stCondLst>
                            <p:childTnLst>
                              <p:par>
                                <p:cTn id="11" presetID="1" presetClass="mediacall" presetSubtype="0" fill="hold" nodeType="afterEffect">
                                  <p:stCondLst>
                                    <p:cond delay="0"/>
                                  </p:stCondLst>
                                  <p:childTnLst>
                                    <p:cmd type="call" cmd="playFrom(0.0)">
                                      <p:cBhvr>
                                        <p:cTn id="12" dur="2976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3" fill="hold" display="0">
                  <p:stCondLst>
                    <p:cond delay="indefinite"/>
                  </p:stCondLst>
                  <p:endCondLst>
                    <p:cond evt="onStopAudio" delay="0">
                      <p:tgtEl>
                        <p:sldTgt/>
                      </p:tgtEl>
                    </p:cond>
                  </p:endCondLst>
                </p:cTn>
                <p:tgtEl>
                  <p:spTgt spid="6"/>
                </p:tgtEl>
              </p:cMediaNode>
            </p:audio>
            <p:audio>
              <p:cMediaNode vol="80000" showWhenStopped="0">
                <p:cTn id="14" fill="hold" display="0">
                  <p:stCondLst>
                    <p:cond delay="indefinite"/>
                  </p:stCondLst>
                  <p:endCondLst>
                    <p:cond evt="onStopAudio" delay="0">
                      <p:tgtEl>
                        <p:sldTgt/>
                      </p:tgtEl>
                    </p:cond>
                  </p:endCondLst>
                </p:cTn>
                <p:tgtEl>
                  <p:spTgt spid="7"/>
                </p:tgtEl>
              </p:cMediaNode>
            </p:audio>
            <p:audio>
              <p:cMediaNode vol="80000" showWhenStopped="0">
                <p:cTn id="15" fill="hold" display="0">
                  <p:stCondLst>
                    <p:cond delay="indefinite"/>
                  </p:stCondLst>
                  <p:endCondLst>
                    <p:cond evt="onStopAudio" delay="0">
                      <p:tgtEl>
                        <p:sldTgt/>
                      </p:tgtEl>
                    </p:cond>
                  </p:endCondLst>
                </p:cTn>
                <p:tgtEl>
                  <p:spTgt spid="9"/>
                </p:tgtEl>
              </p:cMediaNode>
            </p:audio>
          </p:childTnLst>
        </p:cTn>
      </p:par>
    </p:tnLst>
  </p:timing>
  <p:extLst>
    <p:ext uri="{E180D4A7-C9FB-4DFB-919C-405C955672EB}">
      <p14:showEvtLst xmlns:p14="http://schemas.microsoft.com/office/powerpoint/2010/main">
        <p14:playEvt time="2097" objId="6"/>
        <p14:playEvt time="50392" objId="7"/>
        <p14:stopEvt time="50423" objId="6"/>
        <p14:playEvt time="132958" objId="9"/>
        <p14:stopEvt time="132997" objId="7"/>
        <p14:stopEvt time="162753" objId="9"/>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59532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2. Gestión de Residuos</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25149" y="1566161"/>
            <a:ext cx="11033332" cy="1200329"/>
          </a:xfrm>
          <a:prstGeom prst="rect">
            <a:avLst/>
          </a:prstGeom>
          <a:noFill/>
        </p:spPr>
        <p:txBody>
          <a:bodyPr wrap="square" rtlCol="0">
            <a:spAutoFit/>
          </a:bodyPr>
          <a:lstStyle/>
          <a:p>
            <a:r>
              <a:rPr lang="es-ES" dirty="0">
                <a:solidFill>
                  <a:schemeClr val="bg1"/>
                </a:solidFill>
              </a:rPr>
              <a:t>La gestión de residuos se refiere al manejo adecuado de los desechos generados por actividades humanas para minimizar su impacto negativo en el medio ambiente y la salud pública. Implica la recolección, transporte, tratamiento, y disposición final de los residuos de manera segura y eficiente. Aquí hay algunas prácticas comunes en la gestión de residuos:</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792834" y="2733470"/>
            <a:ext cx="6097424" cy="1754326"/>
          </a:xfrm>
          <a:prstGeom prst="rect">
            <a:avLst/>
          </a:prstGeom>
          <a:noFill/>
        </p:spPr>
        <p:txBody>
          <a:bodyPr wrap="square">
            <a:spAutoFit/>
          </a:bodyPr>
          <a:lstStyle/>
          <a:p>
            <a:r>
              <a:rPr lang="es-ES" dirty="0"/>
              <a:t>Muchos materiales pueden ser reutilizados o reciclados en lugar de ser desechados. Esto incluye papel, plástico, vidrio, metales, y otros materiales. La reutilización implica usar un producto o material varias veces antes de desecharlo, mientras que el reciclaje implica convertir los materiales usados en nuevos productos.</a:t>
            </a:r>
            <a:endParaRPr lang="es-CO" dirty="0"/>
          </a:p>
        </p:txBody>
      </p:sp>
      <p:pic>
        <p:nvPicPr>
          <p:cNvPr id="6" name="Imagen 5">
            <a:extLst>
              <a:ext uri="{FF2B5EF4-FFF2-40B4-BE49-F238E27FC236}">
                <a16:creationId xmlns:a16="http://schemas.microsoft.com/office/drawing/2014/main" id="{726A1A2B-7866-49C6-4E38-1B7CC8C574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327" y="4712071"/>
            <a:ext cx="3585139" cy="1744979"/>
          </a:xfrm>
          <a:prstGeom prst="rect">
            <a:avLst/>
          </a:prstGeom>
        </p:spPr>
      </p:pic>
      <p:pic>
        <p:nvPicPr>
          <p:cNvPr id="9" name="Imagen 8">
            <a:extLst>
              <a:ext uri="{FF2B5EF4-FFF2-40B4-BE49-F238E27FC236}">
                <a16:creationId xmlns:a16="http://schemas.microsoft.com/office/drawing/2014/main" id="{517B7B7B-1560-134C-338E-58DB3D9928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30236" y="2834788"/>
            <a:ext cx="3028950" cy="1514475"/>
          </a:xfrm>
          <a:prstGeom prst="rect">
            <a:avLst/>
          </a:prstGeom>
        </p:spPr>
      </p:pic>
      <p:sp>
        <p:nvSpPr>
          <p:cNvPr id="19" name="CuadroTexto 18">
            <a:extLst>
              <a:ext uri="{FF2B5EF4-FFF2-40B4-BE49-F238E27FC236}">
                <a16:creationId xmlns:a16="http://schemas.microsoft.com/office/drawing/2014/main" id="{48CEC531-3FCE-59EC-1CF5-84A7DF8F8811}"/>
              </a:ext>
            </a:extLst>
          </p:cNvPr>
          <p:cNvSpPr txBox="1"/>
          <p:nvPr/>
        </p:nvSpPr>
        <p:spPr>
          <a:xfrm>
            <a:off x="4364763" y="4630602"/>
            <a:ext cx="6097424" cy="1477328"/>
          </a:xfrm>
          <a:prstGeom prst="rect">
            <a:avLst/>
          </a:prstGeom>
          <a:noFill/>
        </p:spPr>
        <p:txBody>
          <a:bodyPr wrap="square">
            <a:spAutoFit/>
          </a:bodyPr>
          <a:lstStyle/>
          <a:p>
            <a:r>
              <a:rPr lang="es-ES" dirty="0">
                <a:solidFill>
                  <a:schemeClr val="bg1"/>
                </a:solidFill>
              </a:rPr>
              <a:t>Los residuos orgánicos, como restos de comida y materiales vegetales, pueden ser compostados para producir abono orgánico. El compostaje ayuda a reducir la cantidad de desechos enviados a los vertederos y también produce un producto útil para mejorar la calidad del suelo.</a:t>
            </a:r>
            <a:endParaRPr lang="es-CO" dirty="0">
              <a:solidFill>
                <a:schemeClr val="bg1"/>
              </a:solidFill>
            </a:endParaRPr>
          </a:p>
        </p:txBody>
      </p:sp>
      <p:pic>
        <p:nvPicPr>
          <p:cNvPr id="7" name="Voz 012">
            <a:hlinkClick r:id="" action="ppaction://media"/>
            <a:extLst>
              <a:ext uri="{FF2B5EF4-FFF2-40B4-BE49-F238E27FC236}">
                <a16:creationId xmlns:a16="http://schemas.microsoft.com/office/drawing/2014/main" id="{C7C24CA0-17B5-59A6-1312-E0E6B45383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59630" y="325571"/>
            <a:ext cx="609600" cy="609600"/>
          </a:xfrm>
          <a:prstGeom prst="rect">
            <a:avLst/>
          </a:prstGeom>
        </p:spPr>
      </p:pic>
    </p:spTree>
    <p:extLst>
      <p:ext uri="{BB962C8B-B14F-4D97-AF65-F5344CB8AC3E}">
        <p14:creationId xmlns:p14="http://schemas.microsoft.com/office/powerpoint/2010/main" val="3876006643"/>
      </p:ext>
    </p:extLst>
  </p:cSld>
  <p:clrMapOvr>
    <a:masterClrMapping/>
  </p:clrMapOvr>
  <mc:AlternateContent xmlns:mc="http://schemas.openxmlformats.org/markup-compatibility/2006">
    <mc:Choice xmlns:p14="http://schemas.microsoft.com/office/powerpoint/2010/main" Requires="p14">
      <p:transition spd="slow" p14:dur="2000" advTm="85504"/>
    </mc:Choice>
    <mc:Fallback>
      <p:transition spd="slow" advTm="85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498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6" objId="7"/>
        <p14:stopEvt time="85019" objId="7"/>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2000" dirty="0">
                <a:solidFill>
                  <a:schemeClr val="bg1"/>
                </a:solidFill>
              </a:rPr>
              <a:t>3. Conservación de la Biodiversidad</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04140" y="1778991"/>
            <a:ext cx="5537675" cy="4247317"/>
          </a:xfrm>
          <a:prstGeom prst="rect">
            <a:avLst/>
          </a:prstGeom>
          <a:noFill/>
        </p:spPr>
        <p:txBody>
          <a:bodyPr wrap="square" rtlCol="0">
            <a:spAutoFit/>
          </a:bodyPr>
          <a:lstStyle/>
          <a:p>
            <a:r>
              <a:rPr lang="es-ES" dirty="0">
                <a:solidFill>
                  <a:schemeClr val="bg1"/>
                </a:solidFill>
              </a:rPr>
              <a:t>La biodiversidad es importante porque es un termómetro que mide la salud de la vida en la Tierra. De hecho, un medioambiente más rico y diverso es también más sostenible, pues proporciona vida y prosperidad a quienes lo habitan, ya sean seres humanos, animales o plantas.</a:t>
            </a:r>
          </a:p>
          <a:p>
            <a:endParaRPr lang="es-ES" dirty="0">
              <a:solidFill>
                <a:schemeClr val="bg1"/>
              </a:solidFill>
            </a:endParaRPr>
          </a:p>
          <a:p>
            <a:r>
              <a:rPr lang="es-ES" dirty="0">
                <a:solidFill>
                  <a:schemeClr val="bg1"/>
                </a:solidFill>
              </a:rPr>
              <a:t>La biodiversidad es fundamental para el funcionamiento de los ecosistemas y el bienestar de todo el planeta. Cada forma de vida tiene una función única y contribuye a la estabilidad y resistencia de los ecosistemas. Por ejemplo, las plantas realizan la fotosíntesis y aportan oxígeno, las abejas y otros insectos son importantes para la fertilización de las plantas, los depredadores mantienen el control de las poblaciones de herbívoros, etc.</a:t>
            </a:r>
            <a:endParaRPr lang="es-CO" dirty="0">
              <a:solidFill>
                <a:schemeClr val="bg1"/>
              </a:solidFill>
            </a:endParaRPr>
          </a:p>
        </p:txBody>
      </p:sp>
      <p:pic>
        <p:nvPicPr>
          <p:cNvPr id="9" name="Imagen 8">
            <a:extLst>
              <a:ext uri="{FF2B5EF4-FFF2-40B4-BE49-F238E27FC236}">
                <a16:creationId xmlns:a16="http://schemas.microsoft.com/office/drawing/2014/main" id="{E2D2E34A-919D-82FD-D497-F4C3CA402BE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58070" y="1983482"/>
            <a:ext cx="5833929" cy="3333674"/>
          </a:xfrm>
          <a:prstGeom prst="rect">
            <a:avLst/>
          </a:prstGeom>
        </p:spPr>
      </p:pic>
      <p:pic>
        <p:nvPicPr>
          <p:cNvPr id="4" name="Voz 013">
            <a:hlinkClick r:id="" action="ppaction://media"/>
            <a:extLst>
              <a:ext uri="{FF2B5EF4-FFF2-40B4-BE49-F238E27FC236}">
                <a16:creationId xmlns:a16="http://schemas.microsoft.com/office/drawing/2014/main" id="{F7433366-9AE4-0D9B-66FA-D8931A47E36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559640" y="131620"/>
            <a:ext cx="609600" cy="609600"/>
          </a:xfrm>
          <a:prstGeom prst="rect">
            <a:avLst/>
          </a:prstGeom>
        </p:spPr>
      </p:pic>
    </p:spTree>
    <p:custDataLst>
      <p:tags r:id="rId1"/>
    </p:custDataLst>
    <p:extLst>
      <p:ext uri="{BB962C8B-B14F-4D97-AF65-F5344CB8AC3E}">
        <p14:creationId xmlns:p14="http://schemas.microsoft.com/office/powerpoint/2010/main" val="8316588"/>
      </p:ext>
    </p:extLst>
  </p:cSld>
  <p:clrMapOvr>
    <a:masterClrMapping/>
  </p:clrMapOvr>
  <mc:AlternateContent xmlns:mc="http://schemas.openxmlformats.org/markup-compatibility/2006">
    <mc:Choice xmlns:p14="http://schemas.microsoft.com/office/powerpoint/2010/main" Requires="p14">
      <p:transition spd="slow" p14:dur="2000" advTm="63657"/>
    </mc:Choice>
    <mc:Fallback>
      <p:transition spd="slow" advTm="6365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5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886" objId="4"/>
        <p14:stopEvt time="63427"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4. Educación ambiental</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120033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816125" y="1129511"/>
            <a:ext cx="5537675" cy="1477328"/>
          </a:xfrm>
          <a:prstGeom prst="rect">
            <a:avLst/>
          </a:prstGeom>
          <a:noFill/>
        </p:spPr>
        <p:txBody>
          <a:bodyPr wrap="square" rtlCol="0">
            <a:spAutoFit/>
          </a:bodyPr>
          <a:lstStyle/>
          <a:p>
            <a:r>
              <a:rPr lang="es-ES" dirty="0">
                <a:solidFill>
                  <a:schemeClr val="bg1"/>
                </a:solidFill>
              </a:rPr>
              <a:t>Incorporar la educación ambiental en los planes de estudio desde la educación primaria hasta la secundaria garantiza que todos los estudiantes tengan la oportunidad de aprender sobre temas ambientales desde una edad temprana.</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816125" y="2628560"/>
            <a:ext cx="6097424" cy="1200329"/>
          </a:xfrm>
          <a:prstGeom prst="rect">
            <a:avLst/>
          </a:prstGeom>
          <a:noFill/>
        </p:spPr>
        <p:txBody>
          <a:bodyPr wrap="square">
            <a:spAutoFit/>
          </a:bodyPr>
          <a:lstStyle/>
          <a:p>
            <a:r>
              <a:rPr lang="es-ES" dirty="0"/>
              <a:t>Trabajar en colaboración con organizaciones ambientales, instituciones académicas, gobiernos locales y otros actores relevantes puede enriquecer los programas de educación ambiental y ampliar su alcance e impacto.</a:t>
            </a:r>
            <a:endParaRPr lang="es-CO" dirty="0"/>
          </a:p>
        </p:txBody>
      </p:sp>
      <p:pic>
        <p:nvPicPr>
          <p:cNvPr id="6" name="Imagen 5">
            <a:extLst>
              <a:ext uri="{FF2B5EF4-FFF2-40B4-BE49-F238E27FC236}">
                <a16:creationId xmlns:a16="http://schemas.microsoft.com/office/drawing/2014/main" id="{92160A2C-1F3C-FA9D-4ED3-3AF9962F9F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91" y="2064390"/>
            <a:ext cx="5744055" cy="3848517"/>
          </a:xfrm>
          <a:prstGeom prst="rect">
            <a:avLst/>
          </a:prstGeom>
        </p:spPr>
      </p:pic>
      <p:pic>
        <p:nvPicPr>
          <p:cNvPr id="4" name="Voz 014">
            <a:hlinkClick r:id="" action="ppaction://media"/>
            <a:extLst>
              <a:ext uri="{FF2B5EF4-FFF2-40B4-BE49-F238E27FC236}">
                <a16:creationId xmlns:a16="http://schemas.microsoft.com/office/drawing/2014/main" id="{F23C4E86-6CB2-D0E9-6441-B9E0B56BB1D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615062" y="-20781"/>
            <a:ext cx="609600" cy="609600"/>
          </a:xfrm>
          <a:prstGeom prst="rect">
            <a:avLst/>
          </a:prstGeom>
        </p:spPr>
      </p:pic>
    </p:spTree>
    <p:custDataLst>
      <p:tags r:id="rId1"/>
    </p:custDataLst>
    <p:extLst>
      <p:ext uri="{BB962C8B-B14F-4D97-AF65-F5344CB8AC3E}">
        <p14:creationId xmlns:p14="http://schemas.microsoft.com/office/powerpoint/2010/main" val="2965903812"/>
      </p:ext>
    </p:extLst>
  </p:cSld>
  <p:clrMapOvr>
    <a:masterClrMapping/>
  </p:clrMapOvr>
  <mc:AlternateContent xmlns:mc="http://schemas.openxmlformats.org/markup-compatibility/2006">
    <mc:Choice xmlns:p14="http://schemas.microsoft.com/office/powerpoint/2010/main" Requires="p14">
      <p:transition spd="slow" p14:dur="2000" advTm="42819"/>
    </mc:Choice>
    <mc:Fallback>
      <p:transition spd="slow" advTm="428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2064" objId="4"/>
        <p14:stopEvt time="42077" objId="4"/>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96038" y="290558"/>
            <a:ext cx="9144000" cy="55863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el medio ambiente </a:t>
            </a:r>
          </a:p>
        </p:txBody>
      </p:sp>
      <p:sp>
        <p:nvSpPr>
          <p:cNvPr id="3" name="Título 1">
            <a:extLst>
              <a:ext uri="{FF2B5EF4-FFF2-40B4-BE49-F238E27FC236}">
                <a16:creationId xmlns:a16="http://schemas.microsoft.com/office/drawing/2014/main" id="{EC5BA9C9-1F50-49BD-8340-630C94E8AEEE}"/>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5. Regulación ambiental</a:t>
            </a:r>
          </a:p>
        </p:txBody>
      </p:sp>
      <p:sp>
        <p:nvSpPr>
          <p:cNvPr id="11" name="Subtítulo 2">
            <a:extLst>
              <a:ext uri="{FF2B5EF4-FFF2-40B4-BE49-F238E27FC236}">
                <a16:creationId xmlns:a16="http://schemas.microsoft.com/office/drawing/2014/main" id="{60A49295-FA53-942E-F869-E8299FFFB625}"/>
              </a:ext>
            </a:extLst>
          </p:cNvPr>
          <p:cNvSpPr txBox="1">
            <a:spLocks/>
          </p:cNvSpPr>
          <p:nvPr/>
        </p:nvSpPr>
        <p:spPr>
          <a:xfrm>
            <a:off x="6041815" y="1589518"/>
            <a:ext cx="5604617" cy="46332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ES" sz="1800" dirty="0">
              <a:solidFill>
                <a:schemeClr val="bg1"/>
              </a:solidFill>
              <a:latin typeface="Söhne"/>
            </a:endParaRPr>
          </a:p>
        </p:txBody>
      </p:sp>
      <p:sp>
        <p:nvSpPr>
          <p:cNvPr id="12" name="CuadroTexto 11">
            <a:extLst>
              <a:ext uri="{FF2B5EF4-FFF2-40B4-BE49-F238E27FC236}">
                <a16:creationId xmlns:a16="http://schemas.microsoft.com/office/drawing/2014/main" id="{B163D884-21EF-D081-5ABA-6EF254D39716}"/>
              </a:ext>
            </a:extLst>
          </p:cNvPr>
          <p:cNvSpPr txBox="1"/>
          <p:nvPr/>
        </p:nvSpPr>
        <p:spPr>
          <a:xfrm>
            <a:off x="5816125" y="1129511"/>
            <a:ext cx="5537675" cy="923330"/>
          </a:xfrm>
          <a:prstGeom prst="rect">
            <a:avLst/>
          </a:prstGeom>
          <a:noFill/>
        </p:spPr>
        <p:txBody>
          <a:bodyPr wrap="square" rtlCol="0">
            <a:spAutoFit/>
          </a:bodyPr>
          <a:lstStyle/>
          <a:p>
            <a:r>
              <a:rPr lang="es-ES" dirty="0">
                <a:solidFill>
                  <a:schemeClr val="bg1"/>
                </a:solidFill>
              </a:rPr>
              <a:t>Revisar y fortalecer las leyes y políticas ambientales existentes para abordar mejor los desafíos ambientales emergentes y garantizar su aplicación efectiva.</a:t>
            </a:r>
            <a:endParaRPr lang="es-CO" dirty="0">
              <a:solidFill>
                <a:schemeClr val="bg1"/>
              </a:solidFill>
            </a:endParaRPr>
          </a:p>
        </p:txBody>
      </p:sp>
      <p:sp>
        <p:nvSpPr>
          <p:cNvPr id="14" name="CuadroTexto 13">
            <a:extLst>
              <a:ext uri="{FF2B5EF4-FFF2-40B4-BE49-F238E27FC236}">
                <a16:creationId xmlns:a16="http://schemas.microsoft.com/office/drawing/2014/main" id="{A3677852-9CF7-ADEE-73D0-C0188A714D93}"/>
              </a:ext>
            </a:extLst>
          </p:cNvPr>
          <p:cNvSpPr txBox="1"/>
          <p:nvPr/>
        </p:nvSpPr>
        <p:spPr>
          <a:xfrm>
            <a:off x="5816125" y="2189683"/>
            <a:ext cx="6097424" cy="2585323"/>
          </a:xfrm>
          <a:prstGeom prst="rect">
            <a:avLst/>
          </a:prstGeom>
          <a:noFill/>
        </p:spPr>
        <p:txBody>
          <a:bodyPr wrap="square">
            <a:spAutoFit/>
          </a:bodyPr>
          <a:lstStyle/>
          <a:p>
            <a:r>
              <a:rPr lang="es-ES" dirty="0"/>
              <a:t>Adoptar un enfoque proactivo que priorice la prevención de la contaminación y la degradación ambiental, así como el principio de precaución para abordar las actividades con posibles impactos ambientales adversos.</a:t>
            </a:r>
          </a:p>
          <a:p>
            <a:endParaRPr lang="es-ES" dirty="0"/>
          </a:p>
          <a:p>
            <a:r>
              <a:rPr lang="es-ES" dirty="0"/>
              <a:t>Promover la transparencia en los procesos de toma de decisiones ambientales y fomentar la participación significativa del público en la formulación, implementación y evaluación de políticas y regulaciones ambientales.</a:t>
            </a:r>
            <a:endParaRPr lang="es-CO" dirty="0"/>
          </a:p>
        </p:txBody>
      </p:sp>
      <p:pic>
        <p:nvPicPr>
          <p:cNvPr id="4" name="Imagen 3">
            <a:extLst>
              <a:ext uri="{FF2B5EF4-FFF2-40B4-BE49-F238E27FC236}">
                <a16:creationId xmlns:a16="http://schemas.microsoft.com/office/drawing/2014/main" id="{8095A2D5-D6E4-7C2C-8152-4E9F3A584E0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189683"/>
            <a:ext cx="5627769" cy="3480331"/>
          </a:xfrm>
          <a:prstGeom prst="rect">
            <a:avLst/>
          </a:prstGeom>
        </p:spPr>
      </p:pic>
      <p:pic>
        <p:nvPicPr>
          <p:cNvPr id="2" name="Voz 015">
            <a:hlinkClick r:id="" action="ppaction://media"/>
            <a:extLst>
              <a:ext uri="{FF2B5EF4-FFF2-40B4-BE49-F238E27FC236}">
                <a16:creationId xmlns:a16="http://schemas.microsoft.com/office/drawing/2014/main" id="{19C84C99-F3B6-D83A-4B1E-76A9776C341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351825" y="6924"/>
            <a:ext cx="609600" cy="609600"/>
          </a:xfrm>
          <a:prstGeom prst="rect">
            <a:avLst/>
          </a:prstGeom>
        </p:spPr>
      </p:pic>
    </p:spTree>
    <p:custDataLst>
      <p:tags r:id="rId1"/>
    </p:custDataLst>
    <p:extLst>
      <p:ext uri="{BB962C8B-B14F-4D97-AF65-F5344CB8AC3E}">
        <p14:creationId xmlns:p14="http://schemas.microsoft.com/office/powerpoint/2010/main" val="151544151"/>
      </p:ext>
    </p:extLst>
  </p:cSld>
  <p:clrMapOvr>
    <a:masterClrMapping/>
  </p:clrMapOvr>
  <mc:AlternateContent xmlns:mc="http://schemas.openxmlformats.org/markup-compatibility/2006">
    <mc:Choice xmlns:p14="http://schemas.microsoft.com/office/powerpoint/2010/main" Requires="p14">
      <p:transition spd="slow" p14:dur="2000" advTm="56342"/>
    </mc:Choice>
    <mc:Fallback>
      <p:transition spd="slow" advTm="563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2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642" objId="2"/>
        <p14:stopEvt time="55913"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69" y="574253"/>
            <a:ext cx="10137521" cy="71077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Diagrama de flujo: proceso alternativo 1">
            <a:extLst>
              <a:ext uri="{FF2B5EF4-FFF2-40B4-BE49-F238E27FC236}">
                <a16:creationId xmlns:a16="http://schemas.microsoft.com/office/drawing/2014/main" id="{96785787-8E6F-CCDD-B1FA-F48CC4EFDF88}"/>
              </a:ext>
            </a:extLst>
          </p:cNvPr>
          <p:cNvSpPr/>
          <p:nvPr/>
        </p:nvSpPr>
        <p:spPr>
          <a:xfrm>
            <a:off x="6443529" y="2219770"/>
            <a:ext cx="4905286" cy="270260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s-MX" sz="2000" dirty="0"/>
              <a:t>Cultura de Seguridad</a:t>
            </a:r>
          </a:p>
          <a:p>
            <a:pPr marL="342900" indent="-342900">
              <a:buAutoNum type="arabicPeriod"/>
            </a:pPr>
            <a:r>
              <a:rPr lang="es-MX" sz="2000" dirty="0"/>
              <a:t>Formación y Capacitación</a:t>
            </a:r>
          </a:p>
          <a:p>
            <a:pPr marL="342900" indent="-342900">
              <a:buAutoNum type="arabicPeriod"/>
            </a:pPr>
            <a:r>
              <a:rPr lang="es-MX" sz="2000" dirty="0"/>
              <a:t>Evaluación de Riesgos</a:t>
            </a:r>
          </a:p>
          <a:p>
            <a:pPr marL="342900" indent="-342900">
              <a:buAutoNum type="arabicPeriod"/>
            </a:pPr>
            <a:r>
              <a:rPr lang="es-MX" sz="2000" dirty="0"/>
              <a:t>Ergonomía</a:t>
            </a:r>
          </a:p>
          <a:p>
            <a:pPr marL="342900" indent="-342900">
              <a:buAutoNum type="arabicPeriod"/>
            </a:pPr>
            <a:r>
              <a:rPr lang="es-ES" sz="2000" dirty="0"/>
              <a:t>Salud Mental en el Trabajo</a:t>
            </a:r>
          </a:p>
          <a:p>
            <a:pPr marL="342900" indent="-342900">
              <a:buAutoNum type="arabicPeriod"/>
            </a:pPr>
            <a:r>
              <a:rPr lang="es-MX" sz="2000" dirty="0"/>
              <a:t>Seguimiento y Mejora Continua</a:t>
            </a:r>
          </a:p>
        </p:txBody>
      </p:sp>
      <p:pic>
        <p:nvPicPr>
          <p:cNvPr id="8" name="Imagen 7">
            <a:extLst>
              <a:ext uri="{FF2B5EF4-FFF2-40B4-BE49-F238E27FC236}">
                <a16:creationId xmlns:a16="http://schemas.microsoft.com/office/drawing/2014/main" id="{AECED64D-DA7F-A0CF-249B-069B3EA800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92438" y="2144282"/>
            <a:ext cx="4572000" cy="3048000"/>
          </a:xfrm>
          <a:prstGeom prst="rect">
            <a:avLst/>
          </a:prstGeom>
        </p:spPr>
      </p:pic>
      <p:pic>
        <p:nvPicPr>
          <p:cNvPr id="3" name="Voz 016">
            <a:hlinkClick r:id="" action="ppaction://media"/>
            <a:extLst>
              <a:ext uri="{FF2B5EF4-FFF2-40B4-BE49-F238E27FC236}">
                <a16:creationId xmlns:a16="http://schemas.microsoft.com/office/drawing/2014/main" id="{6A15B16E-46C1-C280-434F-727EFD30534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005462" y="824361"/>
            <a:ext cx="609600" cy="609600"/>
          </a:xfrm>
          <a:prstGeom prst="rect">
            <a:avLst/>
          </a:prstGeom>
        </p:spPr>
      </p:pic>
    </p:spTree>
    <p:custDataLst>
      <p:tags r:id="rId1"/>
    </p:custDataLst>
    <p:extLst>
      <p:ext uri="{BB962C8B-B14F-4D97-AF65-F5344CB8AC3E}">
        <p14:creationId xmlns:p14="http://schemas.microsoft.com/office/powerpoint/2010/main" val="3845859600"/>
      </p:ext>
    </p:extLst>
  </p:cSld>
  <p:clrMapOvr>
    <a:masterClrMapping/>
  </p:clrMapOvr>
  <mc:AlternateContent xmlns:mc="http://schemas.openxmlformats.org/markup-compatibility/2006">
    <mc:Choice xmlns:p14="http://schemas.microsoft.com/office/powerpoint/2010/main" Requires="p14">
      <p:transition spd="slow" p14:dur="2000" advTm="30338"/>
    </mc:Choice>
    <mc:Fallback>
      <p:transition spd="slow" advTm="3033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2189" objId="3"/>
        <p14:stopEvt time="29477" objId="3"/>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1F1C1E07-055D-0D13-E0CD-47537B1B175A}"/>
              </a:ext>
            </a:extLst>
          </p:cNvPr>
          <p:cNvSpPr>
            <a:spLocks noGrp="1"/>
          </p:cNvSpPr>
          <p:nvPr>
            <p:ph type="ctrTitle"/>
          </p:nvPr>
        </p:nvSpPr>
        <p:spPr>
          <a:xfrm>
            <a:off x="143069" y="393896"/>
            <a:ext cx="10137521" cy="511309"/>
          </a:xfrm>
        </p:spPr>
        <p:txBody>
          <a:bodyPr>
            <a:noAutofit/>
          </a:bodyPr>
          <a:lstStyle/>
          <a:p>
            <a:pPr>
              <a:lnSpc>
                <a:spcPct val="107000"/>
              </a:lnSpc>
              <a:spcAft>
                <a:spcPts val="800"/>
              </a:spcAft>
            </a:pPr>
            <a:r>
              <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Oportunidades de mejora en </a:t>
            </a:r>
            <a:r>
              <a:rPr lang="es-ES"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seguridad y salud en el trabajo (SST)</a:t>
            </a:r>
            <a:endParaRPr lang="es-CO" sz="2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ítulo 1">
            <a:extLst>
              <a:ext uri="{FF2B5EF4-FFF2-40B4-BE49-F238E27FC236}">
                <a16:creationId xmlns:a16="http://schemas.microsoft.com/office/drawing/2014/main" id="{6591B54D-3715-E827-AB4D-F4F91CDC1E2C}"/>
              </a:ext>
            </a:extLst>
          </p:cNvPr>
          <p:cNvSpPr txBox="1">
            <a:spLocks/>
          </p:cNvSpPr>
          <p:nvPr/>
        </p:nvSpPr>
        <p:spPr>
          <a:xfrm>
            <a:off x="270586" y="945093"/>
            <a:ext cx="4634700" cy="50851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CO" sz="2000" dirty="0">
                <a:solidFill>
                  <a:schemeClr val="bg1"/>
                </a:solidFill>
              </a:rPr>
              <a:t>1, Cultura de seguridad</a:t>
            </a:r>
          </a:p>
        </p:txBody>
      </p:sp>
      <p:pic>
        <p:nvPicPr>
          <p:cNvPr id="6" name="Imagen 5">
            <a:extLst>
              <a:ext uri="{FF2B5EF4-FFF2-40B4-BE49-F238E27FC236}">
                <a16:creationId xmlns:a16="http://schemas.microsoft.com/office/drawing/2014/main" id="{F26C2F1E-54CF-4CF0-AA28-C10D38182D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3069" y="2475912"/>
            <a:ext cx="5812329" cy="3263705"/>
          </a:xfrm>
          <a:prstGeom prst="rect">
            <a:avLst/>
          </a:prstGeom>
        </p:spPr>
      </p:pic>
      <p:sp>
        <p:nvSpPr>
          <p:cNvPr id="10" name="CuadroTexto 9">
            <a:extLst>
              <a:ext uri="{FF2B5EF4-FFF2-40B4-BE49-F238E27FC236}">
                <a16:creationId xmlns:a16="http://schemas.microsoft.com/office/drawing/2014/main" id="{C3FECC3F-68BD-A828-7322-B405A95EDB03}"/>
              </a:ext>
            </a:extLst>
          </p:cNvPr>
          <p:cNvSpPr txBox="1"/>
          <p:nvPr/>
        </p:nvSpPr>
        <p:spPr>
          <a:xfrm>
            <a:off x="6096000" y="1235927"/>
            <a:ext cx="5952931" cy="3139321"/>
          </a:xfrm>
          <a:prstGeom prst="rect">
            <a:avLst/>
          </a:prstGeom>
          <a:noFill/>
        </p:spPr>
        <p:txBody>
          <a:bodyPr wrap="square" rtlCol="0">
            <a:spAutoFit/>
          </a:bodyPr>
          <a:lstStyle/>
          <a:p>
            <a:r>
              <a:rPr lang="es-419" dirty="0"/>
              <a:t>La cultura de seguridad es fundamental en cualquier organización para garantizar un entorno de trabajo seguro y saludable para todos los empleados. Si se identifica una oportunidad de mejora en la cultura de seguridad, es importante abordarla de manera proactiva. Aquí hay algunas sugerencias sobre cómo hacerlo:</a:t>
            </a:r>
          </a:p>
          <a:p>
            <a:endParaRPr lang="es-419" dirty="0"/>
          </a:p>
          <a:p>
            <a:r>
              <a:rPr lang="es-419" dirty="0"/>
              <a:t>Fomentar la comunicación abierta: Promover un ambiente donde los empleados se sientan cómodos compartiendo preocupaciones, sugerencias y experiencias relacionadas con la seguridad.</a:t>
            </a:r>
          </a:p>
        </p:txBody>
      </p:sp>
      <p:sp>
        <p:nvSpPr>
          <p:cNvPr id="11" name="CuadroTexto 10">
            <a:extLst>
              <a:ext uri="{FF2B5EF4-FFF2-40B4-BE49-F238E27FC236}">
                <a16:creationId xmlns:a16="http://schemas.microsoft.com/office/drawing/2014/main" id="{800B1C72-E6D0-3421-6028-EA928D1A610E}"/>
              </a:ext>
            </a:extLst>
          </p:cNvPr>
          <p:cNvSpPr txBox="1"/>
          <p:nvPr/>
        </p:nvSpPr>
        <p:spPr>
          <a:xfrm>
            <a:off x="6095999" y="4579557"/>
            <a:ext cx="5812329" cy="1477328"/>
          </a:xfrm>
          <a:prstGeom prst="rect">
            <a:avLst/>
          </a:prstGeom>
          <a:noFill/>
        </p:spPr>
        <p:txBody>
          <a:bodyPr wrap="square" rtlCol="0">
            <a:spAutoFit/>
          </a:bodyPr>
          <a:lstStyle/>
          <a:p>
            <a:r>
              <a:rPr lang="es-419" dirty="0">
                <a:solidFill>
                  <a:schemeClr val="bg1"/>
                </a:solidFill>
              </a:rPr>
              <a:t>Reconocimiento y recompensa: Reconocer y recompensar públicamente a aquellos empleados que demuestren un compromiso destacado con la seguridad en el lugar de trabajo. Esto puede fomentar una cultura de seguridad positiva al incentivar comportamientos seguros.</a:t>
            </a:r>
          </a:p>
        </p:txBody>
      </p:sp>
      <p:pic>
        <p:nvPicPr>
          <p:cNvPr id="7" name="Voz 017">
            <a:hlinkClick r:id="" action="ppaction://media"/>
            <a:extLst>
              <a:ext uri="{FF2B5EF4-FFF2-40B4-BE49-F238E27FC236}">
                <a16:creationId xmlns:a16="http://schemas.microsoft.com/office/drawing/2014/main" id="{2EC36B42-56FF-8B84-7A94-E37E92F1D5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140033" y="5936682"/>
            <a:ext cx="609600" cy="609600"/>
          </a:xfrm>
          <a:prstGeom prst="rect">
            <a:avLst/>
          </a:prstGeom>
        </p:spPr>
      </p:pic>
    </p:spTree>
    <p:extLst>
      <p:ext uri="{BB962C8B-B14F-4D97-AF65-F5344CB8AC3E}">
        <p14:creationId xmlns:p14="http://schemas.microsoft.com/office/powerpoint/2010/main" val="643545643"/>
      </p:ext>
    </p:extLst>
  </p:cSld>
  <p:clrMapOvr>
    <a:masterClrMapping/>
  </p:clrMapOvr>
  <mc:AlternateContent xmlns:mc="http://schemas.openxmlformats.org/markup-compatibility/2006">
    <mc:Choice xmlns:p14="http://schemas.microsoft.com/office/powerpoint/2010/main" Requires="p14">
      <p:transition spd="slow" p14:dur="2000" advTm="65655"/>
    </mc:Choice>
    <mc:Fallback>
      <p:transition spd="slow" advTm="65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66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E180D4A7-C9FB-4DFB-919C-405C955672EB}">
      <p14:showEvtLst xmlns:p14="http://schemas.microsoft.com/office/powerpoint/2010/main">
        <p14:playEvt time="6" objId="7"/>
        <p14:stopEvt time="65655" objId="7"/>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5.1"/>
</p:tagLst>
</file>

<file path=ppt/tags/tag10.xml><?xml version="1.0" encoding="utf-8"?>
<p:tagLst xmlns:a="http://schemas.openxmlformats.org/drawingml/2006/main" xmlns:r="http://schemas.openxmlformats.org/officeDocument/2006/relationships" xmlns:p="http://schemas.openxmlformats.org/presentationml/2006/main">
  <p:tag name="TIMING" val="|2.3"/>
</p:tagLst>
</file>

<file path=ppt/tags/tag2.xml><?xml version="1.0" encoding="utf-8"?>
<p:tagLst xmlns:a="http://schemas.openxmlformats.org/drawingml/2006/main" xmlns:r="http://schemas.openxmlformats.org/officeDocument/2006/relationships" xmlns:p="http://schemas.openxmlformats.org/presentationml/2006/main">
  <p:tag name="TIMING" val="|3.1"/>
</p:tagLst>
</file>

<file path=ppt/tags/tag3.xml><?xml version="1.0" encoding="utf-8"?>
<p:tagLst xmlns:a="http://schemas.openxmlformats.org/drawingml/2006/main" xmlns:r="http://schemas.openxmlformats.org/officeDocument/2006/relationships" xmlns:p="http://schemas.openxmlformats.org/presentationml/2006/main">
  <p:tag name="TIMING" val="|2"/>
</p:tagLst>
</file>

<file path=ppt/tags/tag4.xml><?xml version="1.0" encoding="utf-8"?>
<p:tagLst xmlns:a="http://schemas.openxmlformats.org/drawingml/2006/main" xmlns:r="http://schemas.openxmlformats.org/officeDocument/2006/relationships" xmlns:p="http://schemas.openxmlformats.org/presentationml/2006/main">
  <p:tag name="TIMING" val="|2.8"/>
</p:tagLst>
</file>

<file path=ppt/tags/tag5.xml><?xml version="1.0" encoding="utf-8"?>
<p:tagLst xmlns:a="http://schemas.openxmlformats.org/drawingml/2006/main" xmlns:r="http://schemas.openxmlformats.org/officeDocument/2006/relationships" xmlns:p="http://schemas.openxmlformats.org/presentationml/2006/main">
  <p:tag name="TIMING" val="|2"/>
</p:tagLst>
</file>

<file path=ppt/tags/tag6.xml><?xml version="1.0" encoding="utf-8"?>
<p:tagLst xmlns:a="http://schemas.openxmlformats.org/drawingml/2006/main" xmlns:r="http://schemas.openxmlformats.org/officeDocument/2006/relationships" xmlns:p="http://schemas.openxmlformats.org/presentationml/2006/main">
  <p:tag name="TIMING" val="|2.6"/>
</p:tagLst>
</file>

<file path=ppt/tags/tag7.xml><?xml version="1.0" encoding="utf-8"?>
<p:tagLst xmlns:a="http://schemas.openxmlformats.org/drawingml/2006/main" xmlns:r="http://schemas.openxmlformats.org/officeDocument/2006/relationships" xmlns:p="http://schemas.openxmlformats.org/presentationml/2006/main">
  <p:tag name="TIMING" val="|2.1"/>
</p:tagLst>
</file>

<file path=ppt/tags/tag8.xml><?xml version="1.0" encoding="utf-8"?>
<p:tagLst xmlns:a="http://schemas.openxmlformats.org/drawingml/2006/main" xmlns:r="http://schemas.openxmlformats.org/officeDocument/2006/relationships" xmlns:p="http://schemas.openxmlformats.org/presentationml/2006/main">
  <p:tag name="TIMING" val="|1.9"/>
</p:tagLst>
</file>

<file path=ppt/tags/tag9.xml><?xml version="1.0" encoding="utf-8"?>
<p:tagLst xmlns:a="http://schemas.openxmlformats.org/drawingml/2006/main" xmlns:r="http://schemas.openxmlformats.org/officeDocument/2006/relationships" xmlns:p="http://schemas.openxmlformats.org/presentationml/2006/main">
  <p:tag name="TIMING" val="|1.7"/>
</p:tagLst>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1120</TotalTime>
  <Words>1314</Words>
  <Application>Microsoft Office PowerPoint</Application>
  <PresentationFormat>Panorámica</PresentationFormat>
  <Paragraphs>103</Paragraphs>
  <Slides>15</Slides>
  <Notes>0</Notes>
  <HiddenSlides>0</HiddenSlides>
  <MMClips>16</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Arial</vt:lpstr>
      <vt:lpstr>Calibri</vt:lpstr>
      <vt:lpstr>Calibri Light</vt:lpstr>
      <vt:lpstr>Söhne</vt:lpstr>
      <vt:lpstr>Tema de Office</vt:lpstr>
      <vt:lpstr>Oportunidades de mejora en el medio ambiente y SST</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el medio ambiente </vt:lpstr>
      <vt:lpstr>Oportunidades de mejora en seguridad y salud en el trabajo (SST)</vt:lpstr>
      <vt:lpstr>Oportunidades de mejora en seguridad y salud en el trabajo (SST)</vt:lpstr>
      <vt:lpstr>Oportunidades de mejora en seguridad y salud en el trabajo (SST)</vt:lpstr>
      <vt:lpstr>3. Evaluación de riesgos</vt:lpstr>
      <vt:lpstr>4. Ergonomía</vt:lpstr>
      <vt:lpstr>5. Salud mental en el trabajo</vt:lpstr>
      <vt:lpstr>6. Seguimiento y mejora continua</vt:lpstr>
      <vt:lpstr>MUCHA GRACIAS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sobre las estrategias para la prevención y control de los impactos ambientales, accidentes y enfermedades laborales (ATEL)</dc:title>
  <dc:creator>rodney zapata</dc:creator>
  <cp:lastModifiedBy>Rodney Zapata Palacio</cp:lastModifiedBy>
  <cp:revision>86</cp:revision>
  <dcterms:created xsi:type="dcterms:W3CDTF">2024-03-18T12:55:22Z</dcterms:created>
  <dcterms:modified xsi:type="dcterms:W3CDTF">2024-05-06T04:22:33Z</dcterms:modified>
</cp:coreProperties>
</file>

<file path=docProps/thumbnail.jpeg>
</file>